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r:id="rId39" roundtripDataSignature="AMtx7mjySDd/d2qF+eH6JFesFcHYJhQqo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7AFD8000-5EBB-40AA-B571-5C9CB274A6CA}">
  <a:tblStyle styleId="{7AFD8000-5EBB-40AA-B571-5C9CB274A6CA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CF4"/>
          </a:solidFill>
        </a:fill>
      </a:tcStyle>
    </a:wholeTbl>
    <a:band1H>
      <a:tcTxStyle b="off" i="off"/>
      <a:tcStyle>
        <a:fill>
          <a:solidFill>
            <a:srgbClr val="CFD7E7"/>
          </a:solidFill>
        </a:fill>
      </a:tcStyle>
    </a:band1H>
    <a:band2H>
      <a:tcTxStyle b="off" i="off"/>
    </a:band2H>
    <a:band1V>
      <a:tcTxStyle b="off" i="off"/>
      <a:tcStyle>
        <a:fill>
          <a:solidFill>
            <a:srgbClr val="CFD7E7"/>
          </a:solidFill>
        </a:fill>
      </a:tcStyle>
    </a:band1V>
    <a:band2V>
      <a:tcTxStyle b="off" i="off"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 b="off" i="off"/>
    </a:seCell>
    <a:swCell>
      <a:tcTxStyle b="off" i="off"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slide" Target="slides/slide29.xml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37" Type="http://schemas.openxmlformats.org/officeDocument/2006/relationships/slide" Target="slides/slide31.xml"/><Relationship Id="rId14" Type="http://schemas.openxmlformats.org/officeDocument/2006/relationships/slide" Target="slides/slide8.xml"/><Relationship Id="rId36" Type="http://schemas.openxmlformats.org/officeDocument/2006/relationships/slide" Target="slides/slide30.xml"/><Relationship Id="rId17" Type="http://schemas.openxmlformats.org/officeDocument/2006/relationships/slide" Target="slides/slide11.xml"/><Relationship Id="rId39" Type="http://customschemas.google.com/relationships/presentationmetadata" Target="metadata"/><Relationship Id="rId16" Type="http://schemas.openxmlformats.org/officeDocument/2006/relationships/slide" Target="slides/slide10.xml"/><Relationship Id="rId38" Type="http://schemas.openxmlformats.org/officeDocument/2006/relationships/slide" Target="slides/slide32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8" name="Google Shape;88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8" name="Google Shape;148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5" name="Google Shape;155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2" name="Google Shape;162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9" name="Google Shape;169;p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6" name="Google Shape;176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3" name="Google Shape;183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0" name="Google Shape;190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3" name="Google Shape;203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17" name="Google Shape;217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27" name="Google Shape;227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4" name="Google Shape;94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40" name="Google Shape;240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47" name="Google Shape;247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53" name="Google Shape;253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59" name="Google Shape;259;p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66" name="Google Shape;266;p2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72" name="Google Shape;272;p2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79" name="Google Shape;279;p2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86" name="Google Shape;286;p2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92" name="Google Shape;292;p2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98" name="Google Shape;298;p3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0" name="Google Shape;100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04" name="Google Shape;304;p3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10" name="Google Shape;310;p3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16" name="Google Shape;316;p3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7" name="Google Shape;107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4" name="Google Shape;114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0" name="Google Shape;120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7" name="Google Shape;127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4" name="Google Shape;134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1" name="Google Shape;141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5"/>
          <p:cNvSpPr txBox="1"/>
          <p:nvPr>
            <p:ph type="ctrTitle"/>
          </p:nvPr>
        </p:nvSpPr>
        <p:spPr>
          <a:xfrm>
            <a:off x="601670" y="4497935"/>
            <a:ext cx="7940660" cy="610820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70196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5"/>
          <p:cNvSpPr txBox="1"/>
          <p:nvPr>
            <p:ph idx="1" type="subTitle"/>
          </p:nvPr>
        </p:nvSpPr>
        <p:spPr>
          <a:xfrm>
            <a:off x="601670" y="5566870"/>
            <a:ext cx="7940660" cy="6108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A5A5A5"/>
              </a:buClr>
              <a:buSzPts val="2800"/>
              <a:buNone/>
              <a:defRPr sz="2800">
                <a:solidFill>
                  <a:srgbClr val="A5A5A5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4" name="Google Shape;14;p3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3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3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44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44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70" name="Google Shape;70;p44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71" name="Google Shape;71;p4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4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4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45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4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4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4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6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46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" name="Google Shape;83;p4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4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4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6"/>
          <p:cNvSpPr txBox="1"/>
          <p:nvPr>
            <p:ph type="title"/>
          </p:nvPr>
        </p:nvSpPr>
        <p:spPr>
          <a:xfrm>
            <a:off x="448965" y="1443835"/>
            <a:ext cx="8229600" cy="610820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54901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6"/>
          <p:cNvSpPr txBox="1"/>
          <p:nvPr>
            <p:ph idx="1" type="body"/>
          </p:nvPr>
        </p:nvSpPr>
        <p:spPr>
          <a:xfrm>
            <a:off x="448965" y="2054655"/>
            <a:ext cx="8229600" cy="41230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FBFBF"/>
              </a:buClr>
              <a:buSzPts val="2800"/>
              <a:buChar char="•"/>
              <a:defRPr sz="2800">
                <a:solidFill>
                  <a:srgbClr val="BFBFBF"/>
                </a:solidFill>
              </a:defRPr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FBFBF"/>
              </a:buClr>
              <a:buSzPts val="2800"/>
              <a:buChar char="–"/>
              <a:defRPr>
                <a:solidFill>
                  <a:srgbClr val="BFBFBF"/>
                </a:solidFill>
              </a:defRPr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BFBFBF"/>
              </a:buClr>
              <a:buSzPts val="2400"/>
              <a:buChar char="•"/>
              <a:defRPr>
                <a:solidFill>
                  <a:srgbClr val="BFBFBF"/>
                </a:solidFill>
              </a:defRPr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BFBFBF"/>
              </a:buClr>
              <a:buSzPts val="2000"/>
              <a:buChar char="–"/>
              <a:defRPr>
                <a:solidFill>
                  <a:srgbClr val="BFBFBF"/>
                </a:solidFill>
              </a:defRPr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BFBFBF"/>
              </a:buClr>
              <a:buSzPts val="2000"/>
              <a:buChar char="»"/>
              <a:defRPr>
                <a:solidFill>
                  <a:srgbClr val="BFBFBF"/>
                </a:solidFill>
              </a:defRPr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3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7"/>
          <p:cNvSpPr txBox="1"/>
          <p:nvPr>
            <p:ph type="title"/>
          </p:nvPr>
        </p:nvSpPr>
        <p:spPr>
          <a:xfrm>
            <a:off x="1823311" y="374900"/>
            <a:ext cx="6719018" cy="8688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6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7"/>
          <p:cNvSpPr txBox="1"/>
          <p:nvPr>
            <p:ph idx="1" type="body"/>
          </p:nvPr>
        </p:nvSpPr>
        <p:spPr>
          <a:xfrm>
            <a:off x="1823312" y="1138425"/>
            <a:ext cx="6719018" cy="50392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FBFBF"/>
              </a:buClr>
              <a:buSzPts val="2800"/>
              <a:buChar char="•"/>
              <a:defRPr sz="2800">
                <a:solidFill>
                  <a:srgbClr val="BFBFBF"/>
                </a:solidFill>
              </a:defRPr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FBFBF"/>
              </a:buClr>
              <a:buSzPts val="2800"/>
              <a:buChar char="–"/>
              <a:defRPr>
                <a:solidFill>
                  <a:srgbClr val="BFBFBF"/>
                </a:solidFill>
              </a:defRPr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BFBFBF"/>
              </a:buClr>
              <a:buSzPts val="2400"/>
              <a:buChar char="•"/>
              <a:defRPr>
                <a:solidFill>
                  <a:srgbClr val="BFBFBF"/>
                </a:solidFill>
              </a:defRPr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BFBFBF"/>
              </a:buClr>
              <a:buSzPts val="2000"/>
              <a:buChar char="–"/>
              <a:defRPr>
                <a:solidFill>
                  <a:srgbClr val="BFBFBF"/>
                </a:solidFill>
              </a:defRPr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BFBFBF"/>
              </a:buClr>
              <a:buSzPts val="2000"/>
              <a:buChar char="»"/>
              <a:defRPr>
                <a:solidFill>
                  <a:srgbClr val="BFBFBF"/>
                </a:solidFill>
              </a:defRPr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" name="Google Shape;26;p3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3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3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8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38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2" name="Google Shape;32;p3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3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3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39"/>
          <p:cNvSpPr txBox="1"/>
          <p:nvPr>
            <p:ph type="title"/>
          </p:nvPr>
        </p:nvSpPr>
        <p:spPr>
          <a:xfrm>
            <a:off x="457200" y="833014"/>
            <a:ext cx="8229600" cy="58462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39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8" name="Google Shape;38;p39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9" name="Google Shape;39;p3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3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3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40"/>
          <p:cNvSpPr txBox="1"/>
          <p:nvPr>
            <p:ph type="title"/>
          </p:nvPr>
        </p:nvSpPr>
        <p:spPr>
          <a:xfrm>
            <a:off x="448965" y="1443835"/>
            <a:ext cx="8229600" cy="532180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6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40"/>
          <p:cNvSpPr txBox="1"/>
          <p:nvPr>
            <p:ph idx="1" type="body"/>
          </p:nvPr>
        </p:nvSpPr>
        <p:spPr>
          <a:xfrm>
            <a:off x="448965" y="2054655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BFBFBF"/>
              </a:buClr>
              <a:buSzPts val="2400"/>
              <a:buNone/>
              <a:defRPr b="1" sz="2400">
                <a:solidFill>
                  <a:srgbClr val="BFBFB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40"/>
          <p:cNvSpPr txBox="1"/>
          <p:nvPr>
            <p:ph idx="2" type="body"/>
          </p:nvPr>
        </p:nvSpPr>
        <p:spPr>
          <a:xfrm>
            <a:off x="448965" y="2684518"/>
            <a:ext cx="4040188" cy="30350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BFBFBF"/>
              </a:buClr>
              <a:buSzPts val="2400"/>
              <a:buChar char="•"/>
              <a:defRPr sz="2400">
                <a:solidFill>
                  <a:srgbClr val="BFBFBF"/>
                </a:solidFill>
              </a:defRPr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BFBFBF"/>
              </a:buClr>
              <a:buSzPts val="2000"/>
              <a:buChar char="–"/>
              <a:defRPr sz="2000">
                <a:solidFill>
                  <a:srgbClr val="BFBFBF"/>
                </a:solidFill>
              </a:defRPr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BFBFBF"/>
              </a:buClr>
              <a:buSzPts val="1800"/>
              <a:buChar char="•"/>
              <a:defRPr sz="1800">
                <a:solidFill>
                  <a:srgbClr val="BFBFBF"/>
                </a:solidFill>
              </a:defRPr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BFBFBF"/>
              </a:buClr>
              <a:buSzPts val="1600"/>
              <a:buChar char="–"/>
              <a:defRPr sz="1600">
                <a:solidFill>
                  <a:srgbClr val="BFBFBF"/>
                </a:solidFill>
              </a:defRPr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BFBFBF"/>
              </a:buClr>
              <a:buSzPts val="1600"/>
              <a:buChar char="»"/>
              <a:defRPr sz="1600">
                <a:solidFill>
                  <a:srgbClr val="BFBFBF"/>
                </a:solidFill>
              </a:defRPr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40"/>
          <p:cNvSpPr txBox="1"/>
          <p:nvPr>
            <p:ph idx="3" type="body"/>
          </p:nvPr>
        </p:nvSpPr>
        <p:spPr>
          <a:xfrm>
            <a:off x="4636790" y="2054655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BFBFBF"/>
              </a:buClr>
              <a:buSzPts val="2400"/>
              <a:buNone/>
              <a:defRPr b="1" sz="2400">
                <a:solidFill>
                  <a:srgbClr val="BFBFB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40"/>
          <p:cNvSpPr txBox="1"/>
          <p:nvPr>
            <p:ph idx="4" type="body"/>
          </p:nvPr>
        </p:nvSpPr>
        <p:spPr>
          <a:xfrm>
            <a:off x="4636790" y="2684518"/>
            <a:ext cx="4041775" cy="30350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BFBFBF"/>
              </a:buClr>
              <a:buSzPts val="2400"/>
              <a:buChar char="•"/>
              <a:defRPr sz="2400">
                <a:solidFill>
                  <a:srgbClr val="BFBFBF"/>
                </a:solidFill>
              </a:defRPr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BFBFBF"/>
              </a:buClr>
              <a:buSzPts val="2000"/>
              <a:buChar char="–"/>
              <a:defRPr sz="2000">
                <a:solidFill>
                  <a:srgbClr val="BFBFBF"/>
                </a:solidFill>
              </a:defRPr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BFBFBF"/>
              </a:buClr>
              <a:buSzPts val="1800"/>
              <a:buChar char="•"/>
              <a:defRPr sz="1800">
                <a:solidFill>
                  <a:srgbClr val="BFBFBF"/>
                </a:solidFill>
              </a:defRPr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BFBFBF"/>
              </a:buClr>
              <a:buSzPts val="1600"/>
              <a:buChar char="–"/>
              <a:defRPr sz="1600">
                <a:solidFill>
                  <a:srgbClr val="BFBFBF"/>
                </a:solidFill>
              </a:defRPr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BFBFBF"/>
              </a:buClr>
              <a:buSzPts val="1600"/>
              <a:buChar char="»"/>
              <a:defRPr sz="1600">
                <a:solidFill>
                  <a:srgbClr val="BFBFBF"/>
                </a:solidFill>
              </a:defRPr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8" name="Google Shape;48;p4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4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4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4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4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4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4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4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4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4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43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43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3" name="Google Shape;63;p43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4" name="Google Shape;64;p4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4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4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0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p3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3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3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3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4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8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5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5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9.gif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gif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"/>
          <p:cNvSpPr txBox="1"/>
          <p:nvPr>
            <p:ph type="ctrTitle"/>
          </p:nvPr>
        </p:nvSpPr>
        <p:spPr>
          <a:xfrm>
            <a:off x="296863" y="4497388"/>
            <a:ext cx="8550275" cy="763587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6196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Perché scegliere la Sabin?</a:t>
            </a:r>
            <a:endParaRPr/>
          </a:p>
        </p:txBody>
      </p:sp>
      <p:sp>
        <p:nvSpPr>
          <p:cNvPr id="91" name="Google Shape;91;p1"/>
          <p:cNvSpPr txBox="1"/>
          <p:nvPr>
            <p:ph idx="1" type="subTitle"/>
          </p:nvPr>
        </p:nvSpPr>
        <p:spPr>
          <a:xfrm>
            <a:off x="296863" y="5567363"/>
            <a:ext cx="8550275" cy="10683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2800"/>
              <a:buFont typeface="Arial"/>
              <a:buNone/>
            </a:pPr>
            <a:r>
              <a:rPr lang="en-US"/>
              <a:t>Presentazione dell’offerta formativa 2024-25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0"/>
          <p:cNvSpPr txBox="1"/>
          <p:nvPr>
            <p:ph type="title"/>
          </p:nvPr>
        </p:nvSpPr>
        <p:spPr>
          <a:xfrm>
            <a:off x="500034" y="1500174"/>
            <a:ext cx="8229600" cy="610820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54901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3209"/>
              <a:buNone/>
            </a:pPr>
            <a:r>
              <a:rPr lang="en-US"/>
              <a:t>7. Competenze linguistiche </a:t>
            </a:r>
            <a:endParaRPr/>
          </a:p>
        </p:txBody>
      </p:sp>
      <p:sp>
        <p:nvSpPr>
          <p:cNvPr id="151" name="Google Shape;151;p10"/>
          <p:cNvSpPr txBox="1"/>
          <p:nvPr>
            <p:ph idx="1" type="body"/>
          </p:nvPr>
        </p:nvSpPr>
        <p:spPr>
          <a:xfrm>
            <a:off x="448965" y="2054655"/>
            <a:ext cx="8229600" cy="41230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2800"/>
              <a:buChar char="•"/>
            </a:pPr>
            <a:r>
              <a:rPr lang="en-US"/>
              <a:t>Certificazione Ket e Pet presso il nostro Istituto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FBFBF"/>
              </a:buClr>
              <a:buSzPts val="2800"/>
              <a:buChar char="•"/>
            </a:pPr>
            <a:r>
              <a:rPr lang="en-US"/>
              <a:t>Teatro in lingua 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FBFBF"/>
              </a:buClr>
              <a:buSzPts val="2800"/>
              <a:buChar char="•"/>
            </a:pPr>
            <a:r>
              <a:rPr lang="en-US"/>
              <a:t>Corrispondenza in lingua progetto “E-Twinning”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FBFBF"/>
              </a:buClr>
              <a:buSzPts val="2800"/>
              <a:buChar char="•"/>
            </a:pPr>
            <a:r>
              <a:rPr lang="en-US"/>
              <a:t>Stage linguistico 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FBFBF"/>
              </a:buClr>
              <a:buSzPts val="2800"/>
              <a:buChar char="•"/>
            </a:pPr>
            <a:r>
              <a:rPr lang="en-US"/>
              <a:t>CLIL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FBFBF"/>
              </a:buClr>
              <a:buSzPts val="2800"/>
              <a:buChar char="•"/>
            </a:pPr>
            <a:r>
              <a:rPr lang="en-US"/>
              <a:t>Conversazione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FBFBF"/>
              </a:buClr>
              <a:buSzPts val="2800"/>
              <a:buChar char="•"/>
            </a:pPr>
            <a:r>
              <a:rPr lang="en-US"/>
              <a:t>Assistente linguistico</a:t>
            </a:r>
            <a:endParaRPr/>
          </a:p>
          <a:p>
            <a:pPr indent="-1651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FBFBF"/>
              </a:buClr>
              <a:buSzPts val="2800"/>
              <a:buNone/>
            </a:pPr>
            <a:r>
              <a:t/>
            </a:r>
            <a:endParaRPr/>
          </a:p>
          <a:p>
            <a:pPr indent="-1651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FBFBF"/>
              </a:buClr>
              <a:buSzPts val="2800"/>
              <a:buNone/>
            </a:pPr>
            <a:r>
              <a:t/>
            </a:r>
            <a:endParaRPr/>
          </a:p>
          <a:p>
            <a:pPr indent="-1651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FBFBF"/>
              </a:buClr>
              <a:buSzPts val="2800"/>
              <a:buNone/>
            </a:pPr>
            <a:r>
              <a:t/>
            </a:r>
            <a:endParaRPr/>
          </a:p>
          <a:p>
            <a:pPr indent="-1651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FBFBF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descr="C:\Users\Simons\AppData\Local\Microsoft\Windows\Temporary Internet Files\Content.IE5\G624GVKP\mondolingue[1].jpg" id="152" name="Google Shape;152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86512" y="4357694"/>
            <a:ext cx="2182810" cy="18462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1"/>
          <p:cNvSpPr txBox="1"/>
          <p:nvPr>
            <p:ph type="title"/>
          </p:nvPr>
        </p:nvSpPr>
        <p:spPr>
          <a:xfrm>
            <a:off x="500034" y="1500174"/>
            <a:ext cx="8229600" cy="610820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54901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3209"/>
              <a:buNone/>
            </a:pPr>
            <a:r>
              <a:rPr lang="en-US"/>
              <a:t>8. Competenze “letterarie”</a:t>
            </a:r>
            <a:endParaRPr/>
          </a:p>
        </p:txBody>
      </p:sp>
      <p:sp>
        <p:nvSpPr>
          <p:cNvPr id="158" name="Google Shape;158;p11"/>
          <p:cNvSpPr txBox="1"/>
          <p:nvPr>
            <p:ph idx="1" type="body"/>
          </p:nvPr>
        </p:nvSpPr>
        <p:spPr>
          <a:xfrm>
            <a:off x="448965" y="2054655"/>
            <a:ext cx="8229600" cy="41230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2800"/>
              <a:buChar char="•"/>
            </a:pPr>
            <a:r>
              <a:rPr lang="en-US"/>
              <a:t>Incontri con autore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FBFBF"/>
              </a:buClr>
              <a:buSzPts val="2800"/>
              <a:buChar char="•"/>
            </a:pPr>
            <a:r>
              <a:rPr lang="en-US"/>
              <a:t>Mostra del libro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FBFBF"/>
              </a:buClr>
              <a:buSzPts val="2800"/>
              <a:buChar char="•"/>
            </a:pPr>
            <a:r>
              <a:rPr lang="en-US"/>
              <a:t>Concorsi e Premio letterario 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FBFBF"/>
              </a:buClr>
              <a:buSzPts val="2800"/>
              <a:buChar char="•"/>
            </a:pPr>
            <a:r>
              <a:rPr lang="en-US"/>
              <a:t>Caffè letterario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FBFBF"/>
              </a:buClr>
              <a:buSzPts val="2800"/>
              <a:buChar char="•"/>
            </a:pPr>
            <a:r>
              <a:rPr lang="en-US"/>
              <a:t>Progetti editoriali specifici 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FBFBF"/>
              </a:buClr>
              <a:buSzPts val="2800"/>
              <a:buNone/>
            </a:pPr>
            <a:r>
              <a:rPr lang="en-US"/>
              <a:t>	del corso di comunicazione</a:t>
            </a:r>
            <a:endParaRPr/>
          </a:p>
          <a:p>
            <a:pPr indent="-1651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FBFBF"/>
              </a:buClr>
              <a:buSzPts val="2800"/>
              <a:buNone/>
            </a:pPr>
            <a:r>
              <a:t/>
            </a:r>
            <a:endParaRPr/>
          </a:p>
          <a:p>
            <a:pPr indent="-1651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FBFBF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descr="C:\Users\Simons\AppData\Local\Microsoft\Windows\Temporary Internet Files\Content.IE5\YKUDIS9V\libri_testo[1].jpg" id="159" name="Google Shape;159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29388" y="1643050"/>
            <a:ext cx="1785950" cy="27146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2"/>
          <p:cNvSpPr txBox="1"/>
          <p:nvPr>
            <p:ph type="title"/>
          </p:nvPr>
        </p:nvSpPr>
        <p:spPr>
          <a:xfrm>
            <a:off x="217550" y="1500175"/>
            <a:ext cx="8512200" cy="892800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54901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3209"/>
              <a:buNone/>
            </a:pPr>
            <a:r>
              <a:rPr lang="en-US"/>
              <a:t>9. Competenze STEM : scientifiche, tecnologiche, informatiche e matematiche</a:t>
            </a:r>
            <a:endParaRPr/>
          </a:p>
        </p:txBody>
      </p:sp>
      <p:sp>
        <p:nvSpPr>
          <p:cNvPr id="165" name="Google Shape;165;p12"/>
          <p:cNvSpPr txBox="1"/>
          <p:nvPr>
            <p:ph idx="1" type="body"/>
          </p:nvPr>
        </p:nvSpPr>
        <p:spPr>
          <a:xfrm>
            <a:off x="448965" y="2054655"/>
            <a:ext cx="8229600" cy="41230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651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2800"/>
              <a:buNone/>
            </a:pPr>
            <a:r>
              <a:t/>
            </a:r>
            <a:endParaRPr/>
          </a:p>
          <a:p>
            <a:pPr indent="-1651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2800"/>
              <a:buNone/>
            </a:pPr>
            <a:r>
              <a:t/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FBFBF"/>
              </a:buClr>
              <a:buSzPts val="2800"/>
              <a:buChar char="•"/>
            </a:pPr>
            <a:r>
              <a:rPr lang="en-US"/>
              <a:t>Esperimenti  di biologia, chimica e fisica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FBFBF"/>
              </a:buClr>
              <a:buSzPts val="2800"/>
              <a:buChar char="•"/>
            </a:pPr>
            <a:r>
              <a:rPr lang="en-US"/>
              <a:t>Progetto “Orto a colori” (Progetto Scuola in cortile)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FBFBF"/>
              </a:buClr>
              <a:buSzPts val="2800"/>
              <a:buChar char="•"/>
            </a:pPr>
            <a:r>
              <a:rPr lang="en-US"/>
              <a:t>Produzione video/podcast scientifici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FBFBF"/>
              </a:buClr>
              <a:buSzPts val="2800"/>
              <a:buChar char="•"/>
            </a:pPr>
            <a:r>
              <a:rPr lang="en-US"/>
              <a:t>Progetti sostenibilità ambientale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FBFBF"/>
              </a:buClr>
              <a:buSzPts val="2800"/>
              <a:buChar char="•"/>
            </a:pPr>
            <a:r>
              <a:rPr lang="en-US"/>
              <a:t>Kangourou della matematica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FBFBF"/>
              </a:buClr>
              <a:buSzPts val="2800"/>
              <a:buNone/>
            </a:pPr>
            <a:r>
              <a:t/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FBFBF"/>
              </a:buClr>
              <a:buSzPts val="2800"/>
              <a:buNone/>
            </a:pPr>
            <a:r>
              <a:t/>
            </a:r>
            <a:endParaRPr/>
          </a:p>
          <a:p>
            <a:pPr indent="-1651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FBFBF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descr="C:\Users\Simons\AppData\Local\Microsoft\Windows\Temporary Internet Files\Content.IE5\2IN8J3SN\Ciencia[1].jpg" id="166" name="Google Shape;166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72264" y="4071942"/>
            <a:ext cx="2119306" cy="21193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2"/>
          <p:cNvSpPr txBox="1"/>
          <p:nvPr>
            <p:ph type="title"/>
          </p:nvPr>
        </p:nvSpPr>
        <p:spPr>
          <a:xfrm>
            <a:off x="217550" y="1500175"/>
            <a:ext cx="8512200" cy="892800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54901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56"/>
              <a:buNone/>
            </a:pPr>
            <a:r>
              <a:rPr lang="en-US"/>
              <a:t>10. Competenze civiche </a:t>
            </a:r>
            <a:endParaRPr/>
          </a:p>
        </p:txBody>
      </p:sp>
      <p:sp>
        <p:nvSpPr>
          <p:cNvPr id="172" name="Google Shape;172;p22"/>
          <p:cNvSpPr txBox="1"/>
          <p:nvPr>
            <p:ph idx="1" type="body"/>
          </p:nvPr>
        </p:nvSpPr>
        <p:spPr>
          <a:xfrm>
            <a:off x="448965" y="2363190"/>
            <a:ext cx="8229600" cy="3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651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2800"/>
              <a:buNone/>
            </a:pPr>
            <a:r>
              <a:t/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FBFBF"/>
              </a:buClr>
              <a:buSzPts val="2800"/>
              <a:buChar char="•"/>
            </a:pPr>
            <a:r>
              <a:rPr lang="en-US"/>
              <a:t>Incontri con avvocati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FBFBF"/>
              </a:buClr>
              <a:buSzPts val="2800"/>
              <a:buChar char="•"/>
            </a:pPr>
            <a:r>
              <a:rPr lang="en-US"/>
              <a:t>Incontri con forze dell’ordine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FBFBF"/>
              </a:buClr>
              <a:buSzPts val="2800"/>
              <a:buChar char="•"/>
            </a:pPr>
            <a:r>
              <a:rPr lang="en-US"/>
              <a:t>Progetti in collaborazione con 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FBFBF"/>
              </a:buClr>
              <a:buSzPts val="2800"/>
              <a:buNone/>
            </a:pPr>
            <a:r>
              <a:rPr lang="en-US"/>
              <a:t>	l’amministrazione comunale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FBFBF"/>
              </a:buClr>
              <a:buSzPts val="2800"/>
              <a:buChar char="•"/>
            </a:pPr>
            <a:r>
              <a:rPr lang="en-US"/>
              <a:t>Progetto “Emergency”</a:t>
            </a:r>
            <a:endParaRPr/>
          </a:p>
          <a:p>
            <a:pPr indent="-1651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FBFBF"/>
              </a:buClr>
              <a:buSzPts val="2800"/>
              <a:buNone/>
            </a:pPr>
            <a:r>
              <a:t/>
            </a:r>
            <a:endParaRPr/>
          </a:p>
          <a:p>
            <a:pPr indent="-1651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FBFBF"/>
              </a:buClr>
              <a:buSzPts val="2800"/>
              <a:buNone/>
            </a:pPr>
            <a:r>
              <a:t/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FBFBF"/>
              </a:buClr>
              <a:buSzPts val="2800"/>
              <a:buNone/>
            </a:pPr>
            <a:r>
              <a:t/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FBFBF"/>
              </a:buClr>
              <a:buSzPts val="2800"/>
              <a:buNone/>
            </a:pPr>
            <a:r>
              <a:t/>
            </a:r>
            <a:endParaRPr/>
          </a:p>
          <a:p>
            <a:pPr indent="-1651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FBFBF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descr="C:\Users\simon\AppData\Local\Microsoft\Windows\INetCache\IE\JOES135Q\il-rispetto-la-legge-universale-320x246[1].jpg" id="173" name="Google Shape;173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97071" y="3995739"/>
            <a:ext cx="2465656" cy="1895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3"/>
          <p:cNvSpPr txBox="1"/>
          <p:nvPr>
            <p:ph type="title"/>
          </p:nvPr>
        </p:nvSpPr>
        <p:spPr>
          <a:xfrm>
            <a:off x="500034" y="1500174"/>
            <a:ext cx="8229600" cy="610820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54901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3209"/>
              <a:buNone/>
            </a:pPr>
            <a:r>
              <a:rPr lang="en-US"/>
              <a:t>11. Inclusione e integrazione</a:t>
            </a:r>
            <a:endParaRPr/>
          </a:p>
        </p:txBody>
      </p:sp>
      <p:sp>
        <p:nvSpPr>
          <p:cNvPr id="179" name="Google Shape;179;p13"/>
          <p:cNvSpPr txBox="1"/>
          <p:nvPr>
            <p:ph idx="1" type="body"/>
          </p:nvPr>
        </p:nvSpPr>
        <p:spPr>
          <a:xfrm>
            <a:off x="448965" y="2054655"/>
            <a:ext cx="8229600" cy="41230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FBFBF"/>
              </a:buClr>
              <a:buSzPts val="2800"/>
              <a:buChar char="•"/>
            </a:pPr>
            <a:r>
              <a:rPr lang="en-US"/>
              <a:t>Formazione e aggiornamento personale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FBFBF"/>
              </a:buClr>
              <a:buSzPts val="2800"/>
              <a:buChar char="•"/>
            </a:pPr>
            <a:r>
              <a:rPr lang="en-US"/>
              <a:t>Gruppo Lavoro Inclusione/Gruppo di Lavoro Operativo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FBFBF"/>
              </a:buClr>
              <a:buSzPts val="2800"/>
              <a:buChar char="•"/>
            </a:pPr>
            <a:r>
              <a:rPr lang="en-US"/>
              <a:t>Supporto problematiche DSA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FBFBF"/>
              </a:buClr>
              <a:buSzPts val="2800"/>
              <a:buChar char="•"/>
            </a:pPr>
            <a:r>
              <a:rPr lang="en-US"/>
              <a:t>Alfabetizzazione alunni stranieri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FBFBF"/>
              </a:buClr>
              <a:buSzPts val="2800"/>
              <a:buChar char="•"/>
            </a:pPr>
            <a:r>
              <a:rPr lang="en-US"/>
              <a:t>Attenzione ai Bisogni Educativi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FBFBF"/>
              </a:buClr>
              <a:buSzPts val="2800"/>
              <a:buNone/>
            </a:pPr>
            <a:r>
              <a:rPr lang="en-US"/>
              <a:t>	Speciali</a:t>
            </a:r>
            <a:endParaRPr/>
          </a:p>
          <a:p>
            <a:pPr indent="-1651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FBFBF"/>
              </a:buClr>
              <a:buSzPts val="2800"/>
              <a:buNone/>
            </a:pPr>
            <a:r>
              <a:t/>
            </a:r>
            <a:endParaRPr/>
          </a:p>
          <a:p>
            <a:pPr indent="-1651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FBFBF"/>
              </a:buClr>
              <a:buSzPts val="2800"/>
              <a:buNone/>
            </a:pPr>
            <a:r>
              <a:t/>
            </a:r>
            <a:endParaRPr/>
          </a:p>
          <a:p>
            <a:pPr indent="-1651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FBFBF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descr="C:\Users\Simons\AppData\Local\Microsoft\Windows\Temporary Internet Files\Content.IE5\H8B2PY04\abbraccio[1].png" id="180" name="Google Shape;180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57950" y="3500438"/>
            <a:ext cx="1828800" cy="182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4"/>
          <p:cNvSpPr txBox="1"/>
          <p:nvPr>
            <p:ph type="title"/>
          </p:nvPr>
        </p:nvSpPr>
        <p:spPr>
          <a:xfrm>
            <a:off x="500034" y="1500174"/>
            <a:ext cx="8229600" cy="610820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54901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3209"/>
              <a:buNone/>
            </a:pPr>
            <a:r>
              <a:rPr lang="en-US"/>
              <a:t>12. Procedure organizzative</a:t>
            </a:r>
            <a:endParaRPr/>
          </a:p>
        </p:txBody>
      </p:sp>
      <p:sp>
        <p:nvSpPr>
          <p:cNvPr id="186" name="Google Shape;186;p14"/>
          <p:cNvSpPr txBox="1"/>
          <p:nvPr>
            <p:ph idx="1" type="body"/>
          </p:nvPr>
        </p:nvSpPr>
        <p:spPr>
          <a:xfrm>
            <a:off x="448965" y="2054655"/>
            <a:ext cx="8229600" cy="41230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651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2800"/>
              <a:buNone/>
            </a:pPr>
            <a:r>
              <a:t/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FBFBF"/>
              </a:buClr>
              <a:buSzPts val="2800"/>
              <a:buChar char="•"/>
            </a:pPr>
            <a:r>
              <a:rPr lang="en-US"/>
              <a:t>Modulistica standardizzata 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FBFBF"/>
              </a:buClr>
              <a:buSzPts val="2800"/>
              <a:buChar char="•"/>
            </a:pPr>
            <a:r>
              <a:rPr lang="en-US"/>
              <a:t>Comunicazioni e circolari attraverso Registro elettronico e Sito ufficiale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Mail istituzionale per alunni e personale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  <a:p>
            <a:pPr indent="-1651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FBFBF"/>
              </a:buClr>
              <a:buSzPts val="2800"/>
              <a:buNone/>
            </a:pPr>
            <a:r>
              <a:t/>
            </a:r>
            <a:endParaRPr/>
          </a:p>
          <a:p>
            <a:pPr indent="-1651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FBFBF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descr="C:\Users\Simons\AppData\Local\Microsoft\Windows\Temporary Internet Files\Content.IE5\RKGW41XU\semaphore-27022_640[1].png" id="187" name="Google Shape;187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15074" y="4214818"/>
            <a:ext cx="2366962" cy="18380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5"/>
          <p:cNvSpPr txBox="1"/>
          <p:nvPr>
            <p:ph type="title"/>
          </p:nvPr>
        </p:nvSpPr>
        <p:spPr>
          <a:xfrm>
            <a:off x="448965" y="1443835"/>
            <a:ext cx="8229600" cy="610820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54901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3209"/>
              <a:buNone/>
            </a:pPr>
            <a:r>
              <a:rPr lang="en-US"/>
              <a:t>13. Risultati didattici</a:t>
            </a:r>
            <a:endParaRPr/>
          </a:p>
        </p:txBody>
      </p:sp>
      <p:sp>
        <p:nvSpPr>
          <p:cNvPr id="193" name="Google Shape;193;p15"/>
          <p:cNvSpPr txBox="1"/>
          <p:nvPr>
            <p:ph idx="1" type="body"/>
          </p:nvPr>
        </p:nvSpPr>
        <p:spPr>
          <a:xfrm>
            <a:off x="448965" y="2054655"/>
            <a:ext cx="8229600" cy="41230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2800"/>
              <a:buNone/>
            </a:pPr>
            <a:r>
              <a:rPr lang="en-US"/>
              <a:t>Prove nazionali Invalsi: classi terze as 2022-23</a:t>
            </a:r>
            <a:endParaRPr/>
          </a:p>
          <a:p>
            <a:pPr indent="-1651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FBFBF"/>
              </a:buClr>
              <a:buSzPts val="2800"/>
              <a:buNone/>
            </a:pPr>
            <a:r>
              <a:t/>
            </a:r>
            <a:endParaRPr/>
          </a:p>
          <a:p>
            <a:pPr indent="-1651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FBFBF"/>
              </a:buClr>
              <a:buSzPts val="2800"/>
              <a:buNone/>
            </a:pPr>
            <a:r>
              <a:t/>
            </a:r>
            <a:endParaRPr/>
          </a:p>
        </p:txBody>
      </p:sp>
      <p:graphicFrame>
        <p:nvGraphicFramePr>
          <p:cNvPr id="194" name="Google Shape;194;p15"/>
          <p:cNvGraphicFramePr/>
          <p:nvPr/>
        </p:nvGraphicFramePr>
        <p:xfrm>
          <a:off x="1250342" y="2636648"/>
          <a:ext cx="3000000" cy="3000000"/>
        </p:xfrm>
        <a:graphic>
          <a:graphicData uri="http://schemas.openxmlformats.org/drawingml/2006/table">
            <a:tbl>
              <a:tblPr bandCol="1" bandRow="1" firstCol="1" firstRow="1" lastCol="1" lastRow="1">
                <a:noFill/>
                <a:tableStyleId>{7AFD8000-5EBB-40AA-B571-5C9CB274A6CA}</a:tableStyleId>
              </a:tblPr>
              <a:tblGrid>
                <a:gridCol w="1947325"/>
                <a:gridCol w="1947325"/>
                <a:gridCol w="973050"/>
                <a:gridCol w="974275"/>
              </a:tblGrid>
              <a:tr h="609350">
                <a:tc gridSpan="4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 </a:t>
                      </a:r>
                      <a:endParaRPr sz="12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/>
                        <a:t>ITALIANO</a:t>
                      </a:r>
                      <a:endParaRPr sz="12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 </a:t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 hMerge="1"/>
                <a:tc hMerge="1"/>
                <a:tc hMerge="1"/>
              </a:tr>
              <a:tr h="4985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 </a:t>
                      </a:r>
                      <a:endParaRPr sz="12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            208,4</a:t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 </a:t>
                      </a:r>
                      <a:endParaRPr sz="12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chemeClr val="lt1"/>
                          </a:solidFill>
                        </a:rPr>
                        <a:t>SCUOLA SABIN</a:t>
                      </a:r>
                      <a:endParaRPr sz="1200" u="none" cap="none" strike="noStrike">
                        <a:solidFill>
                          <a:schemeClr val="lt1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chemeClr val="lt1"/>
                          </a:solidFill>
                        </a:rPr>
                        <a:t> </a:t>
                      </a:r>
                      <a:endParaRPr sz="1200" u="none" cap="none" strike="noStrik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 </a:t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 </a:t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</a:tr>
              <a:tr h="8309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 </a:t>
                      </a:r>
                      <a:endParaRPr sz="12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 </a:t>
                      </a:r>
                      <a:endParaRPr sz="12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201,4</a:t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/>
                        <a:t> </a:t>
                      </a:r>
                      <a:endParaRPr b="1" sz="12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/>
                        <a:t> </a:t>
                      </a:r>
                      <a:endParaRPr b="1" sz="12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>
                          <a:solidFill>
                            <a:schemeClr val="lt1"/>
                          </a:solidFill>
                        </a:rPr>
                        <a:t>Lombardia </a:t>
                      </a:r>
                      <a:endParaRPr b="1" sz="1200" u="none" cap="none" strike="noStrike">
                        <a:solidFill>
                          <a:schemeClr val="lt1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/>
                        <a:t> </a:t>
                      </a:r>
                      <a:endParaRPr b="1" sz="12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/>
                        <a:t> </a:t>
                      </a:r>
                      <a:endParaRPr b="1"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 </a:t>
                      </a:r>
                      <a:endParaRPr sz="12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+7</a:t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</a:tr>
              <a:tr h="8309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 </a:t>
                      </a:r>
                      <a:endParaRPr sz="12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 </a:t>
                      </a:r>
                      <a:endParaRPr sz="12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200,3</a:t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/>
                        <a:t> </a:t>
                      </a:r>
                      <a:endParaRPr b="1" sz="12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/>
                        <a:t> </a:t>
                      </a:r>
                      <a:endParaRPr b="1" sz="12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>
                          <a:solidFill>
                            <a:schemeClr val="lt1"/>
                          </a:solidFill>
                        </a:rPr>
                        <a:t>Nord Ovest</a:t>
                      </a:r>
                      <a:endParaRPr b="1" sz="1200" u="none" cap="none" strike="noStrike">
                        <a:solidFill>
                          <a:schemeClr val="lt1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/>
                        <a:t> </a:t>
                      </a:r>
                      <a:endParaRPr b="1" sz="12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/>
                        <a:t> </a:t>
                      </a:r>
                      <a:endParaRPr b="1"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 </a:t>
                      </a:r>
                      <a:endParaRPr sz="12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+8,1</a:t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</a:tr>
              <a:tr h="8309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 </a:t>
                      </a:r>
                      <a:endParaRPr sz="12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 </a:t>
                      </a:r>
                      <a:endParaRPr sz="12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196,6</a:t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/>
                        <a:t> </a:t>
                      </a:r>
                      <a:endParaRPr b="1" sz="12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/>
                        <a:t> </a:t>
                      </a:r>
                      <a:endParaRPr b="1" sz="12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/>
                        <a:t>Italia </a:t>
                      </a:r>
                      <a:endParaRPr b="1" sz="12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/>
                        <a:t> </a:t>
                      </a:r>
                      <a:endParaRPr b="1" sz="12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/>
                        <a:t> </a:t>
                      </a:r>
                      <a:endParaRPr b="1"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 </a:t>
                      </a:r>
                      <a:endParaRPr sz="12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+11,8</a:t>
                      </a:r>
                      <a:endParaRPr sz="12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 </a:t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</a:tr>
            </a:tbl>
          </a:graphicData>
        </a:graphic>
      </p:graphicFrame>
      <p:sp>
        <p:nvSpPr>
          <p:cNvPr id="195" name="Google Shape;195;p15"/>
          <p:cNvSpPr/>
          <p:nvPr/>
        </p:nvSpPr>
        <p:spPr>
          <a:xfrm>
            <a:off x="5508104" y="5916558"/>
            <a:ext cx="360040" cy="392762"/>
          </a:xfrm>
          <a:prstGeom prst="upArrow">
            <a:avLst>
              <a:gd fmla="val 50000" name="adj1"/>
              <a:gd fmla="val 25000" name="adj2"/>
            </a:avLst>
          </a:prstGeom>
          <a:solidFill>
            <a:srgbClr val="0000FF"/>
          </a:solidFill>
          <a:ln cap="flat" cmpd="sng" w="1905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15"/>
          <p:cNvSpPr txBox="1"/>
          <p:nvPr/>
        </p:nvSpPr>
        <p:spPr>
          <a:xfrm rot="5400000">
            <a:off x="5514242" y="6045424"/>
            <a:ext cx="347757" cy="1800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15"/>
          <p:cNvSpPr/>
          <p:nvPr/>
        </p:nvSpPr>
        <p:spPr>
          <a:xfrm>
            <a:off x="5508104" y="5008984"/>
            <a:ext cx="360000" cy="410100"/>
          </a:xfrm>
          <a:prstGeom prst="upArrow">
            <a:avLst>
              <a:gd fmla="val 50000" name="adj1"/>
              <a:gd fmla="val 25000" name="adj2"/>
            </a:avLst>
          </a:prstGeom>
          <a:solidFill>
            <a:srgbClr val="0000FF"/>
          </a:solidFill>
          <a:ln cap="flat" cmpd="sng" w="1905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15"/>
          <p:cNvSpPr txBox="1"/>
          <p:nvPr/>
        </p:nvSpPr>
        <p:spPr>
          <a:xfrm rot="5400000">
            <a:off x="5505615" y="5222676"/>
            <a:ext cx="365011" cy="1800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15"/>
          <p:cNvSpPr/>
          <p:nvPr/>
        </p:nvSpPr>
        <p:spPr>
          <a:xfrm>
            <a:off x="5508104" y="4077072"/>
            <a:ext cx="360040" cy="426119"/>
          </a:xfrm>
          <a:prstGeom prst="upArrow">
            <a:avLst>
              <a:gd fmla="val 50000" name="adj1"/>
              <a:gd fmla="val 25000" name="adj2"/>
            </a:avLst>
          </a:prstGeom>
          <a:solidFill>
            <a:srgbClr val="0000FF"/>
          </a:solidFill>
          <a:ln cap="flat" cmpd="sng" w="1905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15"/>
          <p:cNvSpPr txBox="1"/>
          <p:nvPr/>
        </p:nvSpPr>
        <p:spPr>
          <a:xfrm rot="5400000">
            <a:off x="5497563" y="4222602"/>
            <a:ext cx="381114" cy="1800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" name="Google Shape;205;p16"/>
          <p:cNvGraphicFramePr/>
          <p:nvPr/>
        </p:nvGraphicFramePr>
        <p:xfrm>
          <a:off x="1250342" y="2636648"/>
          <a:ext cx="3000000" cy="3000000"/>
        </p:xfrm>
        <a:graphic>
          <a:graphicData uri="http://schemas.openxmlformats.org/drawingml/2006/table">
            <a:tbl>
              <a:tblPr bandCol="1" bandRow="1" firstCol="1" firstRow="1" lastCol="1" lastRow="1">
                <a:noFill/>
                <a:tableStyleId>{7AFD8000-5EBB-40AA-B571-5C9CB274A6CA}</a:tableStyleId>
              </a:tblPr>
              <a:tblGrid>
                <a:gridCol w="1947325"/>
                <a:gridCol w="1947325"/>
                <a:gridCol w="973050"/>
                <a:gridCol w="974275"/>
              </a:tblGrid>
              <a:tr h="609350">
                <a:tc gridSpan="4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 </a:t>
                      </a:r>
                      <a:endParaRPr sz="12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/>
                        <a:t>MATEMATICA</a:t>
                      </a:r>
                      <a:endParaRPr sz="12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 </a:t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 hMerge="1"/>
                <a:tc hMerge="1"/>
                <a:tc hMerge="1"/>
              </a:tr>
              <a:tr h="4985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 </a:t>
                      </a:r>
                      <a:endParaRPr sz="12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            214,9</a:t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 </a:t>
                      </a:r>
                      <a:endParaRPr sz="12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chemeClr val="lt1"/>
                          </a:solidFill>
                        </a:rPr>
                        <a:t>SCUOLA SABIN</a:t>
                      </a:r>
                      <a:endParaRPr sz="1200" u="none" cap="none" strike="noStrike">
                        <a:solidFill>
                          <a:schemeClr val="lt1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chemeClr val="lt1"/>
                          </a:solidFill>
                        </a:rPr>
                        <a:t> </a:t>
                      </a:r>
                      <a:endParaRPr sz="1200" u="none" cap="none" strike="noStrik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 </a:t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 </a:t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</a:tr>
              <a:tr h="8309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 </a:t>
                      </a:r>
                      <a:endParaRPr sz="12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 </a:t>
                      </a:r>
                      <a:endParaRPr sz="12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202,4</a:t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/>
                        <a:t> </a:t>
                      </a:r>
                      <a:endParaRPr b="1" sz="12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/>
                        <a:t> </a:t>
                      </a:r>
                      <a:endParaRPr b="1" sz="12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>
                          <a:solidFill>
                            <a:schemeClr val="lt1"/>
                          </a:solidFill>
                        </a:rPr>
                        <a:t>Lombardia </a:t>
                      </a:r>
                      <a:endParaRPr b="1" sz="1200" u="none" cap="none" strike="noStrike">
                        <a:solidFill>
                          <a:schemeClr val="lt1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/>
                        <a:t> </a:t>
                      </a:r>
                      <a:endParaRPr b="1" sz="12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/>
                        <a:t> </a:t>
                      </a:r>
                      <a:endParaRPr b="1"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 </a:t>
                      </a:r>
                      <a:endParaRPr sz="12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+12,5</a:t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</a:tr>
              <a:tr h="8309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 </a:t>
                      </a:r>
                      <a:endParaRPr sz="12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 </a:t>
                      </a:r>
                      <a:endParaRPr sz="12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200,5</a:t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/>
                        <a:t> </a:t>
                      </a:r>
                      <a:endParaRPr b="1" sz="12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/>
                        <a:t> </a:t>
                      </a:r>
                      <a:endParaRPr b="1" sz="12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>
                          <a:solidFill>
                            <a:schemeClr val="lt1"/>
                          </a:solidFill>
                        </a:rPr>
                        <a:t>Nord Ovest</a:t>
                      </a:r>
                      <a:endParaRPr b="1" sz="1200" u="none" cap="none" strike="noStrike">
                        <a:solidFill>
                          <a:schemeClr val="lt1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/>
                        <a:t> </a:t>
                      </a:r>
                      <a:endParaRPr b="1" sz="12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/>
                        <a:t> </a:t>
                      </a:r>
                      <a:endParaRPr b="1"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 </a:t>
                      </a:r>
                      <a:endParaRPr sz="12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+14,4</a:t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</a:tr>
              <a:tr h="8309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 </a:t>
                      </a:r>
                      <a:endParaRPr sz="12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 </a:t>
                      </a:r>
                      <a:endParaRPr sz="12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193,9</a:t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/>
                        <a:t> </a:t>
                      </a:r>
                      <a:endParaRPr b="1" sz="12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/>
                        <a:t> </a:t>
                      </a:r>
                      <a:endParaRPr b="1" sz="12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/>
                        <a:t>Italia </a:t>
                      </a:r>
                      <a:endParaRPr b="1" sz="12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/>
                        <a:t> </a:t>
                      </a:r>
                      <a:endParaRPr b="1" sz="12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/>
                        <a:t> </a:t>
                      </a:r>
                      <a:endParaRPr b="1"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 </a:t>
                      </a:r>
                      <a:endParaRPr sz="12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+21</a:t>
                      </a:r>
                      <a:endParaRPr sz="12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 </a:t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</a:tr>
            </a:tbl>
          </a:graphicData>
        </a:graphic>
      </p:graphicFrame>
      <p:sp>
        <p:nvSpPr>
          <p:cNvPr id="206" name="Google Shape;206;p16"/>
          <p:cNvSpPr txBox="1"/>
          <p:nvPr>
            <p:ph type="title"/>
          </p:nvPr>
        </p:nvSpPr>
        <p:spPr>
          <a:xfrm>
            <a:off x="448965" y="1443835"/>
            <a:ext cx="8229600" cy="610800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55294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3209"/>
              <a:buNone/>
            </a:pPr>
            <a:r>
              <a:rPr lang="en-US"/>
              <a:t>13. Risultati didattici</a:t>
            </a:r>
            <a:endParaRPr/>
          </a:p>
        </p:txBody>
      </p:sp>
      <p:sp>
        <p:nvSpPr>
          <p:cNvPr id="207" name="Google Shape;207;p16"/>
          <p:cNvSpPr txBox="1"/>
          <p:nvPr/>
        </p:nvSpPr>
        <p:spPr>
          <a:xfrm rot="5400000">
            <a:off x="5514280" y="6045405"/>
            <a:ext cx="3477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16"/>
          <p:cNvSpPr txBox="1"/>
          <p:nvPr/>
        </p:nvSpPr>
        <p:spPr>
          <a:xfrm rot="5400000">
            <a:off x="5505580" y="5222730"/>
            <a:ext cx="3651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16"/>
          <p:cNvSpPr txBox="1"/>
          <p:nvPr/>
        </p:nvSpPr>
        <p:spPr>
          <a:xfrm rot="5400000">
            <a:off x="5497630" y="4222555"/>
            <a:ext cx="381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16"/>
          <p:cNvSpPr txBox="1"/>
          <p:nvPr>
            <p:ph idx="1" type="body"/>
          </p:nvPr>
        </p:nvSpPr>
        <p:spPr>
          <a:xfrm>
            <a:off x="448965" y="2054655"/>
            <a:ext cx="8229600" cy="412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2800"/>
              <a:buNone/>
            </a:pPr>
            <a:r>
              <a:rPr lang="en-US"/>
              <a:t>Prove nazionali Invalsi: classi terze as 2022-23</a:t>
            </a:r>
            <a:endParaRPr/>
          </a:p>
          <a:p>
            <a:pPr indent="-1651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FBFBF"/>
              </a:buClr>
              <a:buSzPts val="2800"/>
              <a:buNone/>
            </a:pPr>
            <a:r>
              <a:t/>
            </a:r>
            <a:endParaRPr/>
          </a:p>
          <a:p>
            <a:pPr indent="-1651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FBFBF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211" name="Google Shape;211;p16"/>
          <p:cNvSpPr txBox="1"/>
          <p:nvPr/>
        </p:nvSpPr>
        <p:spPr>
          <a:xfrm rot="5400000">
            <a:off x="5514280" y="6045405"/>
            <a:ext cx="3477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16"/>
          <p:cNvSpPr/>
          <p:nvPr/>
        </p:nvSpPr>
        <p:spPr>
          <a:xfrm>
            <a:off x="5508104" y="4077072"/>
            <a:ext cx="360000" cy="426000"/>
          </a:xfrm>
          <a:prstGeom prst="upArrow">
            <a:avLst>
              <a:gd fmla="val 50000" name="adj1"/>
              <a:gd fmla="val 25000" name="adj2"/>
            </a:avLst>
          </a:prstGeom>
          <a:solidFill>
            <a:srgbClr val="0000FF"/>
          </a:solidFill>
          <a:ln cap="flat" cmpd="sng" w="1905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16"/>
          <p:cNvSpPr/>
          <p:nvPr/>
        </p:nvSpPr>
        <p:spPr>
          <a:xfrm>
            <a:off x="5508104" y="4991472"/>
            <a:ext cx="360000" cy="426000"/>
          </a:xfrm>
          <a:prstGeom prst="upArrow">
            <a:avLst>
              <a:gd fmla="val 50000" name="adj1"/>
              <a:gd fmla="val 25000" name="adj2"/>
            </a:avLst>
          </a:prstGeom>
          <a:solidFill>
            <a:srgbClr val="0000FF"/>
          </a:solidFill>
          <a:ln cap="flat" cmpd="sng" w="1905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16"/>
          <p:cNvSpPr/>
          <p:nvPr/>
        </p:nvSpPr>
        <p:spPr>
          <a:xfrm>
            <a:off x="5508104" y="5905872"/>
            <a:ext cx="360000" cy="426000"/>
          </a:xfrm>
          <a:prstGeom prst="upArrow">
            <a:avLst>
              <a:gd fmla="val 50000" name="adj1"/>
              <a:gd fmla="val 25000" name="adj2"/>
            </a:avLst>
          </a:prstGeom>
          <a:solidFill>
            <a:srgbClr val="0000FF"/>
          </a:solidFill>
          <a:ln cap="flat" cmpd="sng" w="1905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7"/>
          <p:cNvSpPr txBox="1"/>
          <p:nvPr>
            <p:ph type="title"/>
          </p:nvPr>
        </p:nvSpPr>
        <p:spPr>
          <a:xfrm>
            <a:off x="448965" y="1443835"/>
            <a:ext cx="8229600" cy="610800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55294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3209"/>
              <a:buNone/>
            </a:pPr>
            <a:r>
              <a:rPr lang="en-US"/>
              <a:t>13. Risultati didattici</a:t>
            </a:r>
            <a:endParaRPr/>
          </a:p>
        </p:txBody>
      </p:sp>
      <p:sp>
        <p:nvSpPr>
          <p:cNvPr id="220" name="Google Shape;220;p17"/>
          <p:cNvSpPr txBox="1"/>
          <p:nvPr>
            <p:ph idx="1" type="body"/>
          </p:nvPr>
        </p:nvSpPr>
        <p:spPr>
          <a:xfrm>
            <a:off x="448965" y="2054655"/>
            <a:ext cx="8229600" cy="412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2800"/>
              <a:buNone/>
            </a:pPr>
            <a:r>
              <a:rPr lang="en-US"/>
              <a:t>Prove nazionali Invalsi: classi terze as 2022-23</a:t>
            </a:r>
            <a:endParaRPr/>
          </a:p>
          <a:p>
            <a:pPr indent="-1651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FBFBF"/>
              </a:buClr>
              <a:buSzPts val="2800"/>
              <a:buNone/>
            </a:pPr>
            <a:r>
              <a:t/>
            </a:r>
            <a:endParaRPr/>
          </a:p>
          <a:p>
            <a:pPr indent="-1651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FBFBF"/>
              </a:buClr>
              <a:buSzPts val="2800"/>
              <a:buNone/>
            </a:pPr>
            <a:r>
              <a:t/>
            </a:r>
            <a:endParaRPr/>
          </a:p>
        </p:txBody>
      </p:sp>
      <p:graphicFrame>
        <p:nvGraphicFramePr>
          <p:cNvPr id="221" name="Google Shape;221;p17"/>
          <p:cNvGraphicFramePr/>
          <p:nvPr/>
        </p:nvGraphicFramePr>
        <p:xfrm>
          <a:off x="1250342" y="2636648"/>
          <a:ext cx="3000000" cy="3000000"/>
        </p:xfrm>
        <a:graphic>
          <a:graphicData uri="http://schemas.openxmlformats.org/drawingml/2006/table">
            <a:tbl>
              <a:tblPr bandCol="1" bandRow="1" firstCol="1" firstRow="1" lastCol="1" lastRow="1">
                <a:noFill/>
                <a:tableStyleId>{7AFD8000-5EBB-40AA-B571-5C9CB274A6CA}</a:tableStyleId>
              </a:tblPr>
              <a:tblGrid>
                <a:gridCol w="1947325"/>
                <a:gridCol w="1947325"/>
                <a:gridCol w="973050"/>
                <a:gridCol w="974275"/>
              </a:tblGrid>
              <a:tr h="609350">
                <a:tc gridSpan="4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 </a:t>
                      </a:r>
                      <a:endParaRPr sz="12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/>
                        <a:t>INGLESE LISTENING</a:t>
                      </a:r>
                      <a:endParaRPr sz="12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 </a:t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 hMerge="1"/>
                <a:tc hMerge="1"/>
                <a:tc hMerge="1"/>
              </a:tr>
              <a:tr h="4985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 </a:t>
                      </a:r>
                      <a:endParaRPr sz="12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            229,4</a:t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 </a:t>
                      </a:r>
                      <a:endParaRPr sz="12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chemeClr val="lt1"/>
                          </a:solidFill>
                        </a:rPr>
                        <a:t>SCUOLA SABIN</a:t>
                      </a:r>
                      <a:endParaRPr sz="1200" u="none" cap="none" strike="noStrike">
                        <a:solidFill>
                          <a:schemeClr val="lt1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chemeClr val="lt1"/>
                          </a:solidFill>
                        </a:rPr>
                        <a:t> </a:t>
                      </a:r>
                      <a:endParaRPr sz="1200" u="none" cap="none" strike="noStrik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 </a:t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 </a:t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</a:tr>
              <a:tr h="8309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 </a:t>
                      </a:r>
                      <a:endParaRPr sz="12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 </a:t>
                      </a:r>
                      <a:endParaRPr sz="12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220,5</a:t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/>
                        <a:t> </a:t>
                      </a:r>
                      <a:endParaRPr b="1" sz="12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/>
                        <a:t> </a:t>
                      </a:r>
                      <a:endParaRPr b="1" sz="12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>
                          <a:solidFill>
                            <a:schemeClr val="lt1"/>
                          </a:solidFill>
                        </a:rPr>
                        <a:t>Lombardia </a:t>
                      </a:r>
                      <a:endParaRPr b="1" sz="1200" u="none" cap="none" strike="noStrike">
                        <a:solidFill>
                          <a:schemeClr val="lt1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/>
                        <a:t> </a:t>
                      </a:r>
                      <a:endParaRPr b="1" sz="12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/>
                        <a:t> </a:t>
                      </a:r>
                      <a:endParaRPr b="1"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 </a:t>
                      </a:r>
                      <a:endParaRPr sz="12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+8,9</a:t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</a:tr>
              <a:tr h="8309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 </a:t>
                      </a:r>
                      <a:endParaRPr sz="12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 </a:t>
                      </a:r>
                      <a:endParaRPr sz="12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217,7</a:t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/>
                        <a:t> </a:t>
                      </a:r>
                      <a:endParaRPr b="1" sz="12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/>
                        <a:t> </a:t>
                      </a:r>
                      <a:endParaRPr b="1" sz="12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>
                          <a:solidFill>
                            <a:schemeClr val="lt1"/>
                          </a:solidFill>
                        </a:rPr>
                        <a:t>Nord Ovest</a:t>
                      </a:r>
                      <a:endParaRPr b="1" sz="1200" u="none" cap="none" strike="noStrike">
                        <a:solidFill>
                          <a:schemeClr val="lt1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/>
                        <a:t> </a:t>
                      </a:r>
                      <a:endParaRPr b="1" sz="12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/>
                        <a:t> </a:t>
                      </a:r>
                      <a:endParaRPr b="1"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 </a:t>
                      </a:r>
                      <a:endParaRPr sz="12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+11,7</a:t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</a:tr>
              <a:tr h="8309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 </a:t>
                      </a:r>
                      <a:endParaRPr sz="12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 </a:t>
                      </a:r>
                      <a:endParaRPr sz="12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209,1</a:t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/>
                        <a:t> </a:t>
                      </a:r>
                      <a:endParaRPr b="1" sz="12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/>
                        <a:t> </a:t>
                      </a:r>
                      <a:endParaRPr b="1" sz="12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/>
                        <a:t>Italia </a:t>
                      </a:r>
                      <a:endParaRPr b="1" sz="12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/>
                        <a:t> </a:t>
                      </a:r>
                      <a:endParaRPr b="1" sz="12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/>
                        <a:t> </a:t>
                      </a:r>
                      <a:endParaRPr b="1"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 </a:t>
                      </a:r>
                      <a:endParaRPr sz="12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+20,3</a:t>
                      </a:r>
                      <a:endParaRPr sz="12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 </a:t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</a:tr>
            </a:tbl>
          </a:graphicData>
        </a:graphic>
      </p:graphicFrame>
      <p:sp>
        <p:nvSpPr>
          <p:cNvPr id="222" name="Google Shape;222;p17"/>
          <p:cNvSpPr/>
          <p:nvPr/>
        </p:nvSpPr>
        <p:spPr>
          <a:xfrm>
            <a:off x="5508104" y="4991472"/>
            <a:ext cx="360000" cy="426000"/>
          </a:xfrm>
          <a:prstGeom prst="upArrow">
            <a:avLst>
              <a:gd fmla="val 50000" name="adj1"/>
              <a:gd fmla="val 25000" name="adj2"/>
            </a:avLst>
          </a:prstGeom>
          <a:solidFill>
            <a:srgbClr val="0000FF"/>
          </a:solidFill>
          <a:ln cap="flat" cmpd="sng" w="1905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17"/>
          <p:cNvSpPr/>
          <p:nvPr/>
        </p:nvSpPr>
        <p:spPr>
          <a:xfrm>
            <a:off x="5508104" y="4077072"/>
            <a:ext cx="360000" cy="426000"/>
          </a:xfrm>
          <a:prstGeom prst="upArrow">
            <a:avLst>
              <a:gd fmla="val 50000" name="adj1"/>
              <a:gd fmla="val 25000" name="adj2"/>
            </a:avLst>
          </a:prstGeom>
          <a:solidFill>
            <a:srgbClr val="0000FF"/>
          </a:solidFill>
          <a:ln cap="flat" cmpd="sng" w="1905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17"/>
          <p:cNvSpPr/>
          <p:nvPr/>
        </p:nvSpPr>
        <p:spPr>
          <a:xfrm>
            <a:off x="5508104" y="5905872"/>
            <a:ext cx="360000" cy="426000"/>
          </a:xfrm>
          <a:prstGeom prst="upArrow">
            <a:avLst>
              <a:gd fmla="val 50000" name="adj1"/>
              <a:gd fmla="val 25000" name="adj2"/>
            </a:avLst>
          </a:prstGeom>
          <a:solidFill>
            <a:srgbClr val="0000FF"/>
          </a:solidFill>
          <a:ln cap="flat" cmpd="sng" w="1905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8"/>
          <p:cNvSpPr txBox="1"/>
          <p:nvPr>
            <p:ph type="title"/>
          </p:nvPr>
        </p:nvSpPr>
        <p:spPr>
          <a:xfrm>
            <a:off x="448965" y="1443835"/>
            <a:ext cx="8229600" cy="610800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55294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3209"/>
              <a:buNone/>
            </a:pPr>
            <a:r>
              <a:rPr lang="en-US"/>
              <a:t>13. Risultati didattici</a:t>
            </a:r>
            <a:endParaRPr/>
          </a:p>
        </p:txBody>
      </p:sp>
      <p:graphicFrame>
        <p:nvGraphicFramePr>
          <p:cNvPr id="230" name="Google Shape;230;p18"/>
          <p:cNvGraphicFramePr/>
          <p:nvPr/>
        </p:nvGraphicFramePr>
        <p:xfrm>
          <a:off x="1295067" y="2666998"/>
          <a:ext cx="3000000" cy="3000000"/>
        </p:xfrm>
        <a:graphic>
          <a:graphicData uri="http://schemas.openxmlformats.org/drawingml/2006/table">
            <a:tbl>
              <a:tblPr bandCol="1" bandRow="1" firstCol="1" firstRow="1" lastCol="1" lastRow="1">
                <a:noFill/>
                <a:tableStyleId>{7AFD8000-5EBB-40AA-B571-5C9CB274A6CA}</a:tableStyleId>
              </a:tblPr>
              <a:tblGrid>
                <a:gridCol w="1947325"/>
                <a:gridCol w="1947325"/>
                <a:gridCol w="973050"/>
                <a:gridCol w="974275"/>
              </a:tblGrid>
              <a:tr h="609350">
                <a:tc gridSpan="4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 </a:t>
                      </a:r>
                      <a:endParaRPr sz="12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/>
                        <a:t>INGLESE READING</a:t>
                      </a:r>
                      <a:endParaRPr sz="12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 </a:t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 hMerge="1"/>
                <a:tc hMerge="1"/>
                <a:tc hMerge="1"/>
              </a:tr>
              <a:tr h="4985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 </a:t>
                      </a:r>
                      <a:endParaRPr sz="12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            223,4</a:t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 </a:t>
                      </a:r>
                      <a:endParaRPr sz="12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chemeClr val="lt1"/>
                          </a:solidFill>
                        </a:rPr>
                        <a:t>SCUOLA SABIN</a:t>
                      </a:r>
                      <a:endParaRPr sz="1200" u="none" cap="none" strike="noStrike">
                        <a:solidFill>
                          <a:schemeClr val="lt1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chemeClr val="lt1"/>
                          </a:solidFill>
                        </a:rPr>
                        <a:t> </a:t>
                      </a:r>
                      <a:endParaRPr sz="1200" u="none" cap="none" strike="noStrik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 </a:t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 </a:t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</a:tr>
              <a:tr h="8309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 </a:t>
                      </a:r>
                      <a:endParaRPr sz="12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 </a:t>
                      </a:r>
                      <a:endParaRPr sz="12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218,1</a:t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/>
                        <a:t> </a:t>
                      </a:r>
                      <a:endParaRPr b="1" sz="12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/>
                        <a:t> </a:t>
                      </a:r>
                      <a:endParaRPr b="1" sz="12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>
                          <a:solidFill>
                            <a:schemeClr val="lt1"/>
                          </a:solidFill>
                        </a:rPr>
                        <a:t>Lombardia </a:t>
                      </a:r>
                      <a:endParaRPr b="1" sz="1200" u="none" cap="none" strike="noStrike">
                        <a:solidFill>
                          <a:schemeClr val="lt1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/>
                        <a:t> </a:t>
                      </a:r>
                      <a:endParaRPr b="1" sz="12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/>
                        <a:t> </a:t>
                      </a:r>
                      <a:endParaRPr b="1"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 </a:t>
                      </a:r>
                      <a:endParaRPr sz="12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+5,3</a:t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</a:tr>
              <a:tr h="8309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 </a:t>
                      </a:r>
                      <a:endParaRPr sz="12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 </a:t>
                      </a:r>
                      <a:endParaRPr sz="12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215,7</a:t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/>
                        <a:t> </a:t>
                      </a:r>
                      <a:endParaRPr b="1" sz="12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/>
                        <a:t> </a:t>
                      </a:r>
                      <a:endParaRPr b="1" sz="12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>
                          <a:solidFill>
                            <a:schemeClr val="lt1"/>
                          </a:solidFill>
                        </a:rPr>
                        <a:t>Nord Ovest</a:t>
                      </a:r>
                      <a:endParaRPr b="1" sz="1200" u="none" cap="none" strike="noStrike">
                        <a:solidFill>
                          <a:schemeClr val="lt1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/>
                        <a:t> </a:t>
                      </a:r>
                      <a:endParaRPr b="1" sz="12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/>
                        <a:t> </a:t>
                      </a:r>
                      <a:endParaRPr b="1"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 </a:t>
                      </a:r>
                      <a:endParaRPr sz="12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+7,7</a:t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</a:tr>
              <a:tr h="8309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 </a:t>
                      </a:r>
                      <a:endParaRPr sz="12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 </a:t>
                      </a:r>
                      <a:endParaRPr sz="12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209,8</a:t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/>
                        <a:t> </a:t>
                      </a:r>
                      <a:endParaRPr b="1" sz="12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/>
                        <a:t> </a:t>
                      </a:r>
                      <a:endParaRPr b="1" sz="12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/>
                        <a:t>Italia </a:t>
                      </a:r>
                      <a:endParaRPr b="1" sz="12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/>
                        <a:t> </a:t>
                      </a:r>
                      <a:endParaRPr b="1" sz="12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/>
                        <a:t> </a:t>
                      </a:r>
                      <a:endParaRPr b="1"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 </a:t>
                      </a:r>
                      <a:endParaRPr sz="12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+13,6</a:t>
                      </a:r>
                      <a:endParaRPr sz="12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 </a:t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</a:tr>
            </a:tbl>
          </a:graphicData>
        </a:graphic>
      </p:graphicFrame>
      <p:sp>
        <p:nvSpPr>
          <p:cNvPr id="231" name="Google Shape;231;p18"/>
          <p:cNvSpPr/>
          <p:nvPr/>
        </p:nvSpPr>
        <p:spPr>
          <a:xfrm>
            <a:off x="5490400" y="5884650"/>
            <a:ext cx="390300" cy="465900"/>
          </a:xfrm>
          <a:prstGeom prst="upArrow">
            <a:avLst>
              <a:gd fmla="val 50000" name="adj1"/>
              <a:gd fmla="val 25000" name="adj2"/>
            </a:avLst>
          </a:prstGeom>
          <a:solidFill>
            <a:srgbClr val="0000FF"/>
          </a:solidFill>
          <a:ln cap="flat" cmpd="sng" w="1905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18"/>
          <p:cNvSpPr txBox="1"/>
          <p:nvPr/>
        </p:nvSpPr>
        <p:spPr>
          <a:xfrm rot="5400000">
            <a:off x="5726133" y="6023739"/>
            <a:ext cx="375900" cy="1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18"/>
          <p:cNvSpPr/>
          <p:nvPr/>
        </p:nvSpPr>
        <p:spPr>
          <a:xfrm>
            <a:off x="5495525" y="4974199"/>
            <a:ext cx="385200" cy="465900"/>
          </a:xfrm>
          <a:prstGeom prst="upArrow">
            <a:avLst>
              <a:gd fmla="val 50000" name="adj1"/>
              <a:gd fmla="val 25000" name="adj2"/>
            </a:avLst>
          </a:prstGeom>
          <a:solidFill>
            <a:srgbClr val="0000FF"/>
          </a:solidFill>
          <a:ln cap="flat" cmpd="sng" w="1905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18"/>
          <p:cNvSpPr txBox="1"/>
          <p:nvPr/>
        </p:nvSpPr>
        <p:spPr>
          <a:xfrm rot="5400000">
            <a:off x="5741291" y="5101481"/>
            <a:ext cx="350860" cy="1925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18"/>
          <p:cNvSpPr/>
          <p:nvPr/>
        </p:nvSpPr>
        <p:spPr>
          <a:xfrm>
            <a:off x="5490410" y="4104678"/>
            <a:ext cx="360000" cy="465900"/>
          </a:xfrm>
          <a:prstGeom prst="upArrow">
            <a:avLst>
              <a:gd fmla="val 50000" name="adj1"/>
              <a:gd fmla="val 25000" name="adj2"/>
            </a:avLst>
          </a:prstGeom>
          <a:solidFill>
            <a:srgbClr val="0000FF"/>
          </a:solidFill>
          <a:ln cap="flat" cmpd="sng" w="1905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18"/>
          <p:cNvSpPr txBox="1"/>
          <p:nvPr/>
        </p:nvSpPr>
        <p:spPr>
          <a:xfrm rot="5400000">
            <a:off x="5688623" y="4117667"/>
            <a:ext cx="420794" cy="1800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18"/>
          <p:cNvSpPr txBox="1"/>
          <p:nvPr>
            <p:ph idx="1" type="body"/>
          </p:nvPr>
        </p:nvSpPr>
        <p:spPr>
          <a:xfrm>
            <a:off x="406075" y="2146222"/>
            <a:ext cx="8229600" cy="5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2800"/>
              <a:buNone/>
            </a:pPr>
            <a:r>
              <a:rPr lang="en-US"/>
              <a:t>Prove nazionali Invalsi: classi terze as 2022-23</a:t>
            </a:r>
            <a:endParaRPr/>
          </a:p>
          <a:p>
            <a:pPr indent="-1651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FBFBF"/>
              </a:buClr>
              <a:buSzPts val="2800"/>
              <a:buNone/>
            </a:pPr>
            <a:r>
              <a:t/>
            </a:r>
            <a:endParaRPr/>
          </a:p>
          <a:p>
            <a:pPr indent="-1651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FBFBF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/>
          <p:nvPr>
            <p:ph type="title"/>
          </p:nvPr>
        </p:nvSpPr>
        <p:spPr>
          <a:xfrm>
            <a:off x="448965" y="1443835"/>
            <a:ext cx="8229600" cy="610820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54901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3209"/>
              <a:buNone/>
            </a:pPr>
            <a:r>
              <a:rPr lang="en-US"/>
              <a:t>Vi presentiamo “la Sabin”</a:t>
            </a:r>
            <a:endParaRPr/>
          </a:p>
        </p:txBody>
      </p:sp>
      <p:sp>
        <p:nvSpPr>
          <p:cNvPr id="97" name="Google Shape;97;p2"/>
          <p:cNvSpPr txBox="1"/>
          <p:nvPr>
            <p:ph idx="1" type="body"/>
          </p:nvPr>
        </p:nvSpPr>
        <p:spPr>
          <a:xfrm>
            <a:off x="448965" y="2054655"/>
            <a:ext cx="8229600" cy="41230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651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2800"/>
              <a:buNone/>
            </a:pPr>
            <a:r>
              <a:t/>
            </a:r>
            <a:endParaRPr/>
          </a:p>
          <a:p>
            <a:pPr indent="-342900" lvl="0" marL="342900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FBFBF"/>
              </a:buClr>
              <a:buSzPts val="2800"/>
              <a:buChar char="•"/>
            </a:pPr>
            <a:r>
              <a:rPr lang="en-US"/>
              <a:t>Due plessi, un unico Istituto, un unico obiettivo:</a:t>
            </a:r>
            <a:endParaRPr/>
          </a:p>
          <a:p>
            <a:pPr indent="-165100" lvl="0" marL="342900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FBFBF"/>
              </a:buClr>
              <a:buSzPts val="2800"/>
              <a:buNone/>
            </a:pPr>
            <a:r>
              <a:t/>
            </a:r>
            <a:endParaRPr/>
          </a:p>
          <a:p>
            <a:pPr indent="-342900" lvl="0" marL="342900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FBFBF"/>
              </a:buClr>
              <a:buSzPts val="2800"/>
              <a:buNone/>
            </a:pPr>
            <a:r>
              <a:rPr lang="en-US"/>
              <a:t> “Insieme per l’apprendimento e la crescita</a:t>
            </a:r>
            <a:endParaRPr/>
          </a:p>
          <a:p>
            <a:pPr indent="-342900" lvl="0" marL="342900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FBFBF"/>
              </a:buClr>
              <a:buSzPts val="2800"/>
              <a:buNone/>
            </a:pPr>
            <a:r>
              <a:rPr lang="en-US"/>
              <a:t> di tutti e di ciascuno”</a:t>
            </a:r>
            <a:endParaRPr/>
          </a:p>
          <a:p>
            <a:pPr indent="-1651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FBFBF"/>
              </a:buClr>
              <a:buSzPts val="2800"/>
              <a:buNone/>
            </a:pPr>
            <a:r>
              <a:t/>
            </a:r>
            <a:endParaRPr/>
          </a:p>
          <a:p>
            <a:pPr indent="-1651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FBFBF"/>
              </a:buClr>
              <a:buSzPts val="2800"/>
              <a:buNone/>
            </a:pPr>
            <a:r>
              <a:t/>
            </a:r>
            <a:endParaRPr/>
          </a:p>
          <a:p>
            <a:pPr indent="-1651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FBFBF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9"/>
          <p:cNvSpPr txBox="1"/>
          <p:nvPr>
            <p:ph type="title"/>
          </p:nvPr>
        </p:nvSpPr>
        <p:spPr>
          <a:xfrm>
            <a:off x="500034" y="1500174"/>
            <a:ext cx="8229600" cy="610820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54901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3209"/>
              <a:buNone/>
            </a:pPr>
            <a:r>
              <a:rPr lang="en-US"/>
              <a:t>14. Servizi extra…</a:t>
            </a:r>
            <a:endParaRPr/>
          </a:p>
        </p:txBody>
      </p:sp>
      <p:sp>
        <p:nvSpPr>
          <p:cNvPr id="243" name="Google Shape;243;p19"/>
          <p:cNvSpPr txBox="1"/>
          <p:nvPr>
            <p:ph idx="1" type="body"/>
          </p:nvPr>
        </p:nvSpPr>
        <p:spPr>
          <a:xfrm>
            <a:off x="449263" y="2054225"/>
            <a:ext cx="8229600" cy="44386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651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2800"/>
              <a:buNone/>
            </a:pPr>
            <a:r>
              <a:t/>
            </a:r>
            <a:endParaRPr/>
          </a:p>
          <a:p>
            <a:pPr indent="-31623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FBFBF"/>
              </a:buClr>
              <a:buSzPts val="2800"/>
              <a:buChar char="•"/>
            </a:pPr>
            <a:r>
              <a:rPr lang="en-US"/>
              <a:t>Mensa per le classi a tempo prolungato (obbligatoria)</a:t>
            </a:r>
            <a:endParaRPr/>
          </a:p>
          <a:p>
            <a:pPr indent="-31623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FBFBF"/>
              </a:buClr>
              <a:buSzPts val="2800"/>
              <a:buChar char="•"/>
            </a:pPr>
            <a:r>
              <a:rPr lang="en-US"/>
              <a:t>Trasporto alunni (su richiesta e a pagamento delle famiglie)</a:t>
            </a:r>
            <a:endParaRPr/>
          </a:p>
          <a:p>
            <a:pPr indent="-1651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FBFBF"/>
              </a:buClr>
              <a:buSzPts val="2800"/>
              <a:buNone/>
            </a:pPr>
            <a:r>
              <a:t/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FBFBF"/>
              </a:buClr>
              <a:buSzPts val="2800"/>
              <a:buNone/>
            </a:pPr>
            <a:r>
              <a:t/>
            </a:r>
            <a:endParaRPr/>
          </a:p>
          <a:p>
            <a:pPr indent="-1651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FBFBF"/>
              </a:buClr>
              <a:buSzPts val="2800"/>
              <a:buNone/>
            </a:pPr>
            <a:r>
              <a:t/>
            </a:r>
            <a:endParaRPr/>
          </a:p>
          <a:p>
            <a:pPr indent="-1651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FBFBF"/>
              </a:buClr>
              <a:buSzPts val="2800"/>
              <a:buNone/>
            </a:pPr>
            <a:r>
              <a:t/>
            </a:r>
            <a:endParaRPr/>
          </a:p>
          <a:p>
            <a:pPr indent="-1651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FBFBF"/>
              </a:buClr>
              <a:buSzPts val="2800"/>
              <a:buNone/>
            </a:pPr>
            <a:r>
              <a:t/>
            </a:r>
            <a:endParaRPr/>
          </a:p>
          <a:p>
            <a:pPr indent="-1651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FBFBF"/>
              </a:buClr>
              <a:buSzPts val="2800"/>
              <a:buNone/>
            </a:pPr>
            <a:r>
              <a:t/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FBFBF"/>
              </a:buClr>
              <a:buSzPts val="2800"/>
              <a:buNone/>
            </a:pPr>
            <a:r>
              <a:t/>
            </a:r>
            <a:endParaRPr/>
          </a:p>
          <a:p>
            <a:pPr indent="-1651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FBFBF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descr="C:\Users\Simons\AppData\Local\Microsoft\Windows\Temporary Internet Files\Content.IE5\70AW8C8H\inchino[1].jpg" id="244" name="Google Shape;244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86446" y="4143380"/>
            <a:ext cx="1950720" cy="15011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0"/>
          <p:cNvSpPr txBox="1"/>
          <p:nvPr>
            <p:ph type="title"/>
          </p:nvPr>
        </p:nvSpPr>
        <p:spPr>
          <a:xfrm>
            <a:off x="449263" y="1444625"/>
            <a:ext cx="8229600" cy="609600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54901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3209"/>
              <a:buNone/>
            </a:pPr>
            <a:r>
              <a:rPr lang="en-US"/>
              <a:t>15. Attività extra-scolastiche (gratuite)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50" name="Google Shape;250;p20"/>
          <p:cNvSpPr txBox="1"/>
          <p:nvPr>
            <p:ph idx="1" type="body"/>
          </p:nvPr>
        </p:nvSpPr>
        <p:spPr>
          <a:xfrm>
            <a:off x="449275" y="2394849"/>
            <a:ext cx="8229600" cy="37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ct val="108108"/>
              <a:buNone/>
            </a:pPr>
            <a:r>
              <a:rPr lang="en-US"/>
              <a:t>Alcune delle attività sono realizzate grazie ai finanziamenti europei  e si svolgono a Mi2 e/o a Redecesio in base al numero di iscrizioni :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ct val="108108"/>
              <a:buNone/>
            </a:pPr>
            <a:r>
              <a:t/>
            </a:r>
            <a:endParaRPr/>
          </a:p>
          <a:p>
            <a:pPr indent="-302894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FBFBF"/>
              </a:buClr>
              <a:buSzPct val="100000"/>
              <a:buFont typeface="Arial"/>
              <a:buChar char="•"/>
            </a:pPr>
            <a:r>
              <a:rPr lang="en-US"/>
              <a:t>Attività sportive CSS (calcio, pallacanestro, pallavolo…) </a:t>
            </a:r>
            <a:endParaRPr/>
          </a:p>
          <a:p>
            <a:pPr indent="-302894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FBFBF"/>
              </a:buClr>
              <a:buSzPct val="100000"/>
              <a:buFont typeface="Arial"/>
              <a:buChar char="•"/>
            </a:pPr>
            <a:r>
              <a:rPr lang="en-US"/>
              <a:t>Attività di recupero e consolidamento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FBFBF"/>
              </a:buClr>
              <a:buSzPct val="1000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BFBFBF"/>
              </a:buClr>
              <a:buSzPct val="100000"/>
              <a:buFont typeface="Arial"/>
              <a:buNone/>
            </a:pPr>
            <a:r>
              <a:rPr lang="en-US" sz="2400"/>
              <a:t>I corsi pomeridiani sono attivati in base alle disponibilità dei docenti, delle risorse finanziarie e delle richieste delle famiglie.</a:t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BFBFBF"/>
              </a:buClr>
              <a:buSzPct val="100000"/>
              <a:buFont typeface="Arial"/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1"/>
          <p:cNvSpPr txBox="1"/>
          <p:nvPr>
            <p:ph type="title"/>
          </p:nvPr>
        </p:nvSpPr>
        <p:spPr>
          <a:xfrm>
            <a:off x="269350" y="1444625"/>
            <a:ext cx="8409600" cy="917400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54901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56"/>
              <a:buNone/>
            </a:pPr>
            <a:r>
              <a:rPr lang="en-US"/>
              <a:t>15. Attività extra-scolastiche (a pagamento) 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56" name="Google Shape;256;p21"/>
          <p:cNvSpPr txBox="1"/>
          <p:nvPr>
            <p:ph idx="1" type="body"/>
          </p:nvPr>
        </p:nvSpPr>
        <p:spPr>
          <a:xfrm>
            <a:off x="395288" y="2492375"/>
            <a:ext cx="8229600" cy="4124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2800"/>
              <a:buChar char="•"/>
            </a:pPr>
            <a:r>
              <a:rPr lang="en-US">
                <a:solidFill>
                  <a:srgbClr val="BFBFBF"/>
                </a:solidFill>
              </a:rPr>
              <a:t>Corsi di strumento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FBFBF"/>
              </a:buClr>
              <a:buSzPts val="2800"/>
              <a:buChar char="•"/>
            </a:pPr>
            <a:r>
              <a:rPr lang="en-US">
                <a:solidFill>
                  <a:srgbClr val="BFBFBF"/>
                </a:solidFill>
              </a:rPr>
              <a:t>Attività artistiche</a:t>
            </a:r>
            <a:r>
              <a:rPr lang="en-US"/>
              <a:t>, </a:t>
            </a:r>
            <a:r>
              <a:rPr lang="en-US">
                <a:solidFill>
                  <a:srgbClr val="BFBFBF"/>
                </a:solidFill>
              </a:rPr>
              <a:t>espressive e</a:t>
            </a:r>
            <a:r>
              <a:rPr lang="en-US"/>
              <a:t> </a:t>
            </a:r>
            <a:r>
              <a:rPr lang="en-US">
                <a:solidFill>
                  <a:srgbClr val="BFBFBF"/>
                </a:solidFill>
              </a:rPr>
              <a:t>linguistiche (russo e tedesco)</a:t>
            </a:r>
            <a:endParaRPr>
              <a:solidFill>
                <a:srgbClr val="BFBFBF"/>
              </a:solidFill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Elementi di matematica e fisica in preparazione alla scuola superiore </a:t>
            </a:r>
            <a:endParaRPr/>
          </a:p>
          <a:p>
            <a:pPr indent="-1651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FBFBF"/>
              </a:buClr>
              <a:buSzPts val="2800"/>
              <a:buNone/>
            </a:pPr>
            <a:r>
              <a:t/>
            </a:r>
            <a:endParaRPr>
              <a:solidFill>
                <a:srgbClr val="BFBFBF"/>
              </a:solidFill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FBFBF"/>
              </a:buClr>
              <a:buSzPts val="2800"/>
              <a:buFont typeface="Arial"/>
              <a:buNone/>
            </a:pPr>
            <a:r>
              <a:rPr lang="en-US">
                <a:solidFill>
                  <a:srgbClr val="BFBFBF"/>
                </a:solidFill>
              </a:rPr>
              <a:t>Corsi attivati in base alle richieste delle famiglie.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4"/>
          <p:cNvSpPr txBox="1"/>
          <p:nvPr>
            <p:ph type="title"/>
          </p:nvPr>
        </p:nvSpPr>
        <p:spPr>
          <a:xfrm>
            <a:off x="500034" y="1500174"/>
            <a:ext cx="8229600" cy="610820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54901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3209"/>
              <a:buNone/>
            </a:pPr>
            <a:r>
              <a:t/>
            </a:r>
            <a:endParaRPr/>
          </a:p>
        </p:txBody>
      </p:sp>
      <p:sp>
        <p:nvSpPr>
          <p:cNvPr id="262" name="Google Shape;262;p24"/>
          <p:cNvSpPr txBox="1"/>
          <p:nvPr>
            <p:ph idx="1" type="body"/>
          </p:nvPr>
        </p:nvSpPr>
        <p:spPr>
          <a:xfrm>
            <a:off x="448965" y="2054655"/>
            <a:ext cx="8229600" cy="41230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3" marL="1600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2000"/>
              <a:buNone/>
            </a:pPr>
            <a:r>
              <a:t/>
            </a:r>
            <a:endParaRPr/>
          </a:p>
          <a:p>
            <a:pPr indent="-228600" lvl="3" marL="1600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BFBFBF"/>
              </a:buClr>
              <a:buSzPts val="2000"/>
              <a:buNone/>
            </a:pPr>
            <a:r>
              <a:t/>
            </a:r>
            <a:endParaRPr/>
          </a:p>
          <a:p>
            <a:pPr indent="-228600" lvl="3" marL="160020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BFBFBF"/>
              </a:buClr>
              <a:buSzPts val="3600"/>
              <a:buNone/>
            </a:pPr>
            <a:r>
              <a:rPr lang="en-US" sz="3600"/>
              <a:t>INFORMAZIONI PRATICHE</a:t>
            </a:r>
            <a:endParaRPr/>
          </a:p>
        </p:txBody>
      </p:sp>
      <p:pic>
        <p:nvPicPr>
          <p:cNvPr descr="C:\Users\Simons\AppData\Local\Microsoft\Windows\Temporary Internet Files\Content.IE5\RKGW41XU\h0us3s-Signs-Hazard-Warning-9[1].png" id="263" name="Google Shape;263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7554" y="3714752"/>
            <a:ext cx="1857388" cy="1634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5"/>
          <p:cNvSpPr txBox="1"/>
          <p:nvPr>
            <p:ph type="title"/>
          </p:nvPr>
        </p:nvSpPr>
        <p:spPr>
          <a:xfrm>
            <a:off x="500034" y="1500174"/>
            <a:ext cx="8229600" cy="610820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54901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3209"/>
              <a:buNone/>
            </a:pPr>
            <a:r>
              <a:rPr lang="en-US"/>
              <a:t>Iscrizioni anno scolastico 2024-25</a:t>
            </a:r>
            <a:endParaRPr/>
          </a:p>
        </p:txBody>
      </p:sp>
      <p:sp>
        <p:nvSpPr>
          <p:cNvPr id="269" name="Google Shape;269;p25"/>
          <p:cNvSpPr txBox="1"/>
          <p:nvPr>
            <p:ph idx="1" type="body"/>
          </p:nvPr>
        </p:nvSpPr>
        <p:spPr>
          <a:xfrm>
            <a:off x="448965" y="2054655"/>
            <a:ext cx="8229600" cy="41230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BFBFBF"/>
              </a:buClr>
              <a:buSzPts val="3200"/>
              <a:buFont typeface="Noto Sans Symbols"/>
              <a:buNone/>
            </a:pPr>
            <a:r>
              <a:t/>
            </a:r>
            <a:endParaRPr b="1" sz="3200"/>
          </a:p>
          <a:p>
            <a:pPr indent="-342900" lvl="0" marL="342900" rtl="0" algn="ctr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BFBFBF"/>
              </a:buClr>
              <a:buSzPts val="3600"/>
              <a:buFont typeface="Noto Sans Symbols"/>
              <a:buNone/>
            </a:pPr>
            <a:r>
              <a:rPr b="1" lang="en-US" sz="3600" u="sng"/>
              <a:t>Dal 18 gennaio al 10 febbraio 2024</a:t>
            </a:r>
            <a:endParaRPr/>
          </a:p>
          <a:p>
            <a:pPr indent="-342900" lvl="0" marL="342900" rtl="0" algn="ctr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BFBFBF"/>
              </a:buClr>
              <a:buSzPts val="3600"/>
              <a:buFont typeface="Noto Sans Symbols"/>
              <a:buNone/>
            </a:pPr>
            <a:r>
              <a:t/>
            </a:r>
            <a:endParaRPr b="1" sz="3600" u="sng"/>
          </a:p>
          <a:p>
            <a:pPr indent="-342900" lvl="0" marL="342900" rtl="0" algn="ctr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BFBFBF"/>
              </a:buClr>
              <a:buSzPts val="3600"/>
              <a:buFont typeface="Noto Sans Symbols"/>
              <a:buNone/>
            </a:pPr>
            <a:r>
              <a:rPr b="1" lang="en-US" sz="2400"/>
              <a:t>sul portale del Ministero Istruzione e del Merito </a:t>
            </a:r>
            <a:endParaRPr/>
          </a:p>
          <a:p>
            <a:pPr indent="-342900" lvl="0" marL="342900" rtl="0" algn="ctr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BFBFBF"/>
              </a:buClr>
              <a:buSzPts val="3600"/>
              <a:buFont typeface="Noto Sans Symbols"/>
              <a:buNone/>
            </a:pPr>
            <a:r>
              <a:rPr b="1" lang="en-US" sz="2400"/>
              <a:t>sezione ISCRIZIONI ON LINE</a:t>
            </a:r>
            <a:endParaRPr sz="2400"/>
          </a:p>
          <a:p>
            <a:pPr indent="-342900" lvl="0" marL="342900" rtl="0" algn="ctr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rgbClr val="BFBFBF"/>
              </a:buClr>
              <a:buSzPts val="1900"/>
              <a:buFont typeface="Noto Sans Symbols"/>
              <a:buNone/>
            </a:pPr>
            <a:r>
              <a:t/>
            </a:r>
            <a:endParaRPr b="1" sz="1900"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FBFBF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6"/>
          <p:cNvSpPr txBox="1"/>
          <p:nvPr>
            <p:ph type="title"/>
          </p:nvPr>
        </p:nvSpPr>
        <p:spPr>
          <a:xfrm>
            <a:off x="500034" y="1500174"/>
            <a:ext cx="8229600" cy="610820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54901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3209"/>
              <a:buNone/>
            </a:pPr>
            <a:r>
              <a:rPr lang="en-US"/>
              <a:t>Preferenze  corsi</a:t>
            </a:r>
            <a:endParaRPr/>
          </a:p>
        </p:txBody>
      </p:sp>
      <p:sp>
        <p:nvSpPr>
          <p:cNvPr id="275" name="Google Shape;275;p26"/>
          <p:cNvSpPr txBox="1"/>
          <p:nvPr>
            <p:ph idx="1" type="body"/>
          </p:nvPr>
        </p:nvSpPr>
        <p:spPr>
          <a:xfrm>
            <a:off x="448965" y="2054655"/>
            <a:ext cx="8229600" cy="41230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2800"/>
              <a:buNone/>
            </a:pPr>
            <a:r>
              <a:t/>
            </a:r>
            <a:endParaRPr/>
          </a:p>
          <a:p>
            <a:pPr indent="-342900" lvl="0" marL="342900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FBFBF"/>
              </a:buClr>
              <a:buSzPts val="2800"/>
              <a:buNone/>
            </a:pPr>
            <a:r>
              <a:t/>
            </a:r>
            <a:endParaRPr/>
          </a:p>
          <a:p>
            <a:pPr indent="-342900" lvl="0" marL="342900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FBFBF"/>
              </a:buClr>
              <a:buSzPts val="2800"/>
              <a:buFont typeface="Noto Sans Symbols"/>
              <a:buNone/>
            </a:pPr>
            <a:r>
              <a:t/>
            </a:r>
            <a:endParaRPr/>
          </a:p>
          <a:p>
            <a:pPr indent="-342900" lvl="0" marL="342900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FBFBF"/>
              </a:buClr>
              <a:buSzPts val="2800"/>
              <a:buNone/>
            </a:pPr>
            <a:r>
              <a:t/>
            </a:r>
            <a:endParaRPr/>
          </a:p>
          <a:p>
            <a:pPr indent="-342900" lvl="0" marL="342900" rtl="0" algn="ctr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BFBFBF"/>
              </a:buClr>
              <a:buSzPts val="3600"/>
              <a:buNone/>
            </a:pPr>
            <a:r>
              <a:rPr lang="en-US" sz="3600"/>
              <a:t>Tra tempo base e tempo prolungato</a:t>
            </a:r>
            <a:endParaRPr/>
          </a:p>
          <a:p>
            <a:pPr indent="-342900" lvl="0" marL="34290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BFBFBF"/>
              </a:buClr>
              <a:buSzPts val="3200"/>
              <a:buFont typeface="Noto Sans Symbols"/>
              <a:buNone/>
            </a:pPr>
            <a:r>
              <a:t/>
            </a:r>
            <a:endParaRPr b="1" sz="3200"/>
          </a:p>
          <a:p>
            <a:pPr indent="-342900" lvl="0" marL="342900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FBFBF"/>
              </a:buClr>
              <a:buSzPts val="2800"/>
              <a:buFont typeface="Noto Sans Symbols"/>
              <a:buNone/>
            </a:pPr>
            <a:r>
              <a:t/>
            </a:r>
            <a:endParaRPr b="1"/>
          </a:p>
          <a:p>
            <a:pPr indent="-342900" lvl="0" marL="34290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BFBFBF"/>
              </a:buClr>
              <a:buSzPts val="2000"/>
              <a:buFont typeface="Noto Sans Symbols"/>
              <a:buNone/>
            </a:pPr>
            <a:r>
              <a:t/>
            </a:r>
            <a:endParaRPr sz="2000"/>
          </a:p>
          <a:p>
            <a:pPr indent="-342900" lvl="0" marL="342900" rtl="0" algn="ctr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rgbClr val="BFBFBF"/>
              </a:buClr>
              <a:buSzPts val="1900"/>
              <a:buFont typeface="Noto Sans Symbols"/>
              <a:buNone/>
            </a:pPr>
            <a:r>
              <a:t/>
            </a:r>
            <a:endParaRPr sz="1900"/>
          </a:p>
          <a:p>
            <a:pPr indent="-1651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FBFBF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descr="C:\Users\Simons\AppData\Local\Microsoft\Windows\Temporary Internet Files\Content.IE5\RKGW41XU\h0us3s-Signs-Hazard-Warning-9[1].png" id="276" name="Google Shape;276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92014" y="2214554"/>
            <a:ext cx="1451490" cy="11430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7"/>
          <p:cNvSpPr txBox="1"/>
          <p:nvPr>
            <p:ph type="title"/>
          </p:nvPr>
        </p:nvSpPr>
        <p:spPr>
          <a:xfrm>
            <a:off x="500063" y="1500188"/>
            <a:ext cx="8229600" cy="611187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54901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3209"/>
              <a:buNone/>
            </a:pPr>
            <a:r>
              <a:rPr lang="en-US"/>
              <a:t>Preferenza corsi</a:t>
            </a:r>
            <a:endParaRPr/>
          </a:p>
        </p:txBody>
      </p:sp>
      <p:sp>
        <p:nvSpPr>
          <p:cNvPr id="282" name="Google Shape;282;p27"/>
          <p:cNvSpPr txBox="1"/>
          <p:nvPr>
            <p:ph idx="1" type="body"/>
          </p:nvPr>
        </p:nvSpPr>
        <p:spPr>
          <a:xfrm>
            <a:off x="449263" y="2054225"/>
            <a:ext cx="8229600" cy="41227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2800"/>
              <a:buFont typeface="Arial"/>
              <a:buNone/>
            </a:pPr>
            <a:r>
              <a:t/>
            </a:r>
            <a:endParaRPr>
              <a:solidFill>
                <a:srgbClr val="BFBFBF"/>
              </a:solidFill>
            </a:endParaRPr>
          </a:p>
          <a:p>
            <a:pPr indent="-342900" lvl="0" marL="342900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FBFBF"/>
              </a:buClr>
              <a:buSzPts val="2800"/>
              <a:buFont typeface="Arial"/>
              <a:buNone/>
            </a:pPr>
            <a:r>
              <a:t/>
            </a:r>
            <a:endParaRPr>
              <a:solidFill>
                <a:srgbClr val="BFBFBF"/>
              </a:solidFill>
            </a:endParaRPr>
          </a:p>
          <a:p>
            <a:pPr indent="-342900" lvl="0" marL="342900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FBFBF"/>
              </a:buClr>
              <a:buSzPts val="2800"/>
              <a:buFont typeface="Arial"/>
              <a:buNone/>
            </a:pPr>
            <a:r>
              <a:t/>
            </a:r>
            <a:endParaRPr>
              <a:solidFill>
                <a:srgbClr val="BFBFBF"/>
              </a:solidFill>
            </a:endParaRPr>
          </a:p>
          <a:p>
            <a:pPr indent="-342900" lvl="0" marL="342900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FBFBF"/>
              </a:buClr>
              <a:buSzPts val="2800"/>
              <a:buFont typeface="Arial"/>
              <a:buNone/>
            </a:pPr>
            <a:r>
              <a:rPr lang="en-US">
                <a:solidFill>
                  <a:srgbClr val="BFBFBF"/>
                </a:solidFill>
              </a:rPr>
              <a:t>Per il tempo prolungato nella domanda di iscrizione si può esprimere l’interesse per 2 indirizzi </a:t>
            </a:r>
            <a:endParaRPr/>
          </a:p>
          <a:p>
            <a:pPr indent="-342900" lvl="0" marL="342900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FBFBF"/>
              </a:buClr>
              <a:buSzPts val="2800"/>
              <a:buFont typeface="Arial"/>
              <a:buNone/>
            </a:pPr>
            <a:r>
              <a:rPr lang="en-US">
                <a:solidFill>
                  <a:srgbClr val="BFBFBF"/>
                </a:solidFill>
              </a:rPr>
              <a:t>(</a:t>
            </a:r>
            <a:r>
              <a:rPr b="1" lang="en-US">
                <a:solidFill>
                  <a:srgbClr val="BFBFBF"/>
                </a:solidFill>
              </a:rPr>
              <a:t>non</a:t>
            </a:r>
            <a:r>
              <a:rPr lang="en-US">
                <a:solidFill>
                  <a:srgbClr val="BFBFBF"/>
                </a:solidFill>
              </a:rPr>
              <a:t> vincolante per la formazione classi)</a:t>
            </a:r>
            <a:endParaRPr/>
          </a:p>
          <a:p>
            <a:pPr indent="-342900" lvl="0" marL="342900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FBFBF"/>
              </a:buClr>
              <a:buSzPts val="2800"/>
              <a:buFont typeface="Arial"/>
              <a:buNone/>
            </a:pPr>
            <a:r>
              <a:rPr lang="en-US">
                <a:solidFill>
                  <a:srgbClr val="BFBFBF"/>
                </a:solidFill>
              </a:rPr>
              <a:t> </a:t>
            </a:r>
            <a:endParaRPr/>
          </a:p>
          <a:p>
            <a:pPr indent="-342900" lvl="0" marL="342900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FBFBF"/>
              </a:buClr>
              <a:buSzPts val="2800"/>
              <a:buFont typeface="Noto Sans Symbols"/>
              <a:buNone/>
            </a:pPr>
            <a:r>
              <a:t/>
            </a:r>
            <a:endParaRPr>
              <a:solidFill>
                <a:srgbClr val="BFBFBF"/>
              </a:solidFill>
            </a:endParaRPr>
          </a:p>
          <a:p>
            <a:pPr indent="-342900" lvl="0" marL="342900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FBFBF"/>
              </a:buClr>
              <a:buSzPts val="2800"/>
              <a:buFont typeface="Noto Sans Symbols"/>
              <a:buNone/>
            </a:pPr>
            <a:r>
              <a:t/>
            </a:r>
            <a:endParaRPr>
              <a:solidFill>
                <a:srgbClr val="BFBFBF"/>
              </a:solidFill>
            </a:endParaRPr>
          </a:p>
          <a:p>
            <a:pPr indent="-342900" lvl="0" marL="342900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FBFBF"/>
              </a:buClr>
              <a:buSzPts val="2800"/>
              <a:buFont typeface="Noto Sans Symbols"/>
              <a:buNone/>
            </a:pPr>
            <a:r>
              <a:t/>
            </a:r>
            <a:endParaRPr>
              <a:solidFill>
                <a:srgbClr val="BFBFBF"/>
              </a:solidFill>
            </a:endParaRPr>
          </a:p>
          <a:p>
            <a:pPr indent="-342900" lvl="0" marL="34290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BFBFBF"/>
              </a:buClr>
              <a:buSzPts val="2000"/>
              <a:buFont typeface="Noto Sans Symbols"/>
              <a:buNone/>
            </a:pPr>
            <a:r>
              <a:t/>
            </a:r>
            <a:endParaRPr sz="2000">
              <a:solidFill>
                <a:srgbClr val="BFBFBF"/>
              </a:solidFill>
            </a:endParaRPr>
          </a:p>
          <a:p>
            <a:pPr indent="-342900" lvl="0" marL="342900" rtl="0" algn="ctr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rgbClr val="BFBFBF"/>
              </a:buClr>
              <a:buSzPts val="1900"/>
              <a:buFont typeface="Noto Sans Symbols"/>
              <a:buNone/>
            </a:pPr>
            <a:r>
              <a:t/>
            </a:r>
            <a:endParaRPr sz="1900">
              <a:solidFill>
                <a:srgbClr val="BFBFBF"/>
              </a:solidFill>
            </a:endParaRPr>
          </a:p>
          <a:p>
            <a:pPr indent="-1651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FBFBF"/>
              </a:buClr>
              <a:buSzPts val="2800"/>
              <a:buNone/>
            </a:pPr>
            <a:r>
              <a:t/>
            </a:r>
            <a:endParaRPr>
              <a:solidFill>
                <a:srgbClr val="BFBFBF"/>
              </a:solidFill>
            </a:endParaRPr>
          </a:p>
        </p:txBody>
      </p:sp>
      <p:pic>
        <p:nvPicPr>
          <p:cNvPr descr="C:\Users\Simons\AppData\Local\Microsoft\Windows\Temporary Internet Files\Content.IE5\RKGW41XU\h0us3s-Signs-Hazard-Warning-9[1].png" id="283" name="Google Shape;283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79838" y="1833563"/>
            <a:ext cx="1450975" cy="114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8"/>
          <p:cNvSpPr txBox="1"/>
          <p:nvPr>
            <p:ph type="title"/>
          </p:nvPr>
        </p:nvSpPr>
        <p:spPr>
          <a:xfrm>
            <a:off x="449263" y="1444625"/>
            <a:ext cx="8229600" cy="609600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54901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3209"/>
              <a:buNone/>
            </a:pPr>
            <a:r>
              <a:rPr lang="en-US"/>
              <a:t>Formazione classi</a:t>
            </a:r>
            <a:endParaRPr/>
          </a:p>
        </p:txBody>
      </p:sp>
      <p:sp>
        <p:nvSpPr>
          <p:cNvPr id="289" name="Google Shape;289;p28"/>
          <p:cNvSpPr txBox="1"/>
          <p:nvPr>
            <p:ph idx="1" type="body"/>
          </p:nvPr>
        </p:nvSpPr>
        <p:spPr>
          <a:xfrm>
            <a:off x="449263" y="2054225"/>
            <a:ext cx="8229600" cy="41227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2800"/>
              <a:buNone/>
            </a:pPr>
            <a:r>
              <a:t/>
            </a:r>
            <a:endParaRPr>
              <a:solidFill>
                <a:srgbClr val="BFBFBF"/>
              </a:solidFill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FBFBF"/>
              </a:buClr>
              <a:buSzPts val="2800"/>
              <a:buNone/>
            </a:pPr>
            <a:r>
              <a:rPr lang="en-US">
                <a:solidFill>
                  <a:srgbClr val="BFBFBF"/>
                </a:solidFill>
              </a:rPr>
              <a:t>La formazione delle classi avviene in base: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FBFBF"/>
              </a:buClr>
              <a:buSzPts val="2800"/>
              <a:buNone/>
            </a:pPr>
            <a:r>
              <a:t/>
            </a:r>
            <a:endParaRPr>
              <a:solidFill>
                <a:srgbClr val="BFBFBF"/>
              </a:solidFill>
            </a:endParaRPr>
          </a:p>
          <a:p>
            <a:pPr indent="-342900" lvl="0" marL="342900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FBFBF"/>
              </a:buClr>
              <a:buSzPts val="2800"/>
              <a:buChar char="•"/>
            </a:pPr>
            <a:r>
              <a:rPr lang="en-US">
                <a:solidFill>
                  <a:srgbClr val="BFBFBF"/>
                </a:solidFill>
              </a:rPr>
              <a:t> </a:t>
            </a:r>
            <a:r>
              <a:rPr b="1" lang="en-US">
                <a:solidFill>
                  <a:srgbClr val="BFBFBF"/>
                </a:solidFill>
              </a:rPr>
              <a:t>criteri formulati dal Collegio dei Docenti </a:t>
            </a:r>
            <a:endParaRPr/>
          </a:p>
          <a:p>
            <a:pPr indent="-1651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FBFBF"/>
              </a:buClr>
              <a:buSzPts val="2800"/>
              <a:buNone/>
            </a:pPr>
            <a:r>
              <a:t/>
            </a:r>
            <a:endParaRPr>
              <a:solidFill>
                <a:srgbClr val="BFBFBF"/>
              </a:solidFill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FBFBF"/>
              </a:buClr>
              <a:buSzPts val="2800"/>
              <a:buNone/>
            </a:pPr>
            <a:r>
              <a:rPr lang="en-US">
                <a:solidFill>
                  <a:srgbClr val="BFBFBF"/>
                </a:solidFill>
              </a:rPr>
              <a:t> tiene conto </a:t>
            </a:r>
            <a:r>
              <a:rPr lang="en-US" u="sng">
                <a:solidFill>
                  <a:srgbClr val="BFBFBF"/>
                </a:solidFill>
              </a:rPr>
              <a:t>dove possibile </a:t>
            </a:r>
            <a:r>
              <a:rPr lang="en-US">
                <a:solidFill>
                  <a:srgbClr val="BFBFBF"/>
                </a:solidFill>
              </a:rPr>
              <a:t>delle richieste delle famiglie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29"/>
          <p:cNvSpPr txBox="1"/>
          <p:nvPr>
            <p:ph type="title"/>
          </p:nvPr>
        </p:nvSpPr>
        <p:spPr>
          <a:xfrm>
            <a:off x="500063" y="1500188"/>
            <a:ext cx="8229600" cy="611187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54901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200"/>
              <a:t>Eccedenza iscrizioni</a:t>
            </a:r>
            <a:endParaRPr sz="3200"/>
          </a:p>
        </p:txBody>
      </p:sp>
      <p:sp>
        <p:nvSpPr>
          <p:cNvPr id="295" name="Google Shape;295;p29"/>
          <p:cNvSpPr txBox="1"/>
          <p:nvPr>
            <p:ph idx="1" type="body"/>
          </p:nvPr>
        </p:nvSpPr>
        <p:spPr>
          <a:xfrm>
            <a:off x="468313" y="2060575"/>
            <a:ext cx="8229600" cy="41227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651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2800"/>
              <a:buNone/>
            </a:pPr>
            <a:r>
              <a:t/>
            </a:r>
            <a:endParaRPr>
              <a:solidFill>
                <a:srgbClr val="BFBFBF"/>
              </a:solidFill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BFBFBF"/>
              </a:buClr>
              <a:buSzPts val="2200"/>
              <a:buChar char="•"/>
            </a:pPr>
            <a:r>
              <a:rPr lang="en-US" sz="2200">
                <a:solidFill>
                  <a:srgbClr val="BFBFBF"/>
                </a:solidFill>
              </a:rPr>
              <a:t>Nel caso le richieste superino i posti disponibili, verrà stilata una graduatoria sulla base dei criteri definiti dal Consiglio d’Istituto e pubblicati sul sito.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BFBFBF"/>
              </a:buClr>
              <a:buSzPts val="2200"/>
              <a:buChar char="•"/>
            </a:pPr>
            <a:r>
              <a:rPr lang="en-US" sz="2200">
                <a:solidFill>
                  <a:srgbClr val="BFBFBF"/>
                </a:solidFill>
              </a:rPr>
              <a:t>Dopo la compilazione della domanda on line, la famiglia riceve la “conferma dell’iscrizione” dal MIUR (indica </a:t>
            </a:r>
            <a:r>
              <a:rPr b="1" lang="en-US" sz="2200">
                <a:solidFill>
                  <a:srgbClr val="BFBFBF"/>
                </a:solidFill>
              </a:rPr>
              <a:t>solo</a:t>
            </a:r>
            <a:r>
              <a:rPr lang="en-US" sz="2200">
                <a:solidFill>
                  <a:srgbClr val="BFBFBF"/>
                </a:solidFill>
              </a:rPr>
              <a:t> che la procedura è andata a buon fine)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BFBFBF"/>
              </a:buClr>
              <a:buSzPts val="2200"/>
              <a:buChar char="•"/>
            </a:pPr>
            <a:r>
              <a:rPr lang="en-US" sz="2200">
                <a:solidFill>
                  <a:srgbClr val="BFBFBF"/>
                </a:solidFill>
              </a:rPr>
              <a:t>Successivamente, verificata la disponibilità dei posti da parte della scuola, </a:t>
            </a:r>
            <a:r>
              <a:rPr b="1" lang="en-US" sz="2200">
                <a:solidFill>
                  <a:srgbClr val="BFBFBF"/>
                </a:solidFill>
              </a:rPr>
              <a:t>la famiglia  riceverà una mail di accettazione dell’iscrizione  alla Sabin</a:t>
            </a:r>
            <a:r>
              <a:rPr lang="en-US" sz="2200">
                <a:solidFill>
                  <a:srgbClr val="BFBFBF"/>
                </a:solidFill>
              </a:rPr>
              <a:t> o alla successiva scelta</a:t>
            </a:r>
            <a:endParaRPr>
              <a:solidFill>
                <a:srgbClr val="BFBFBF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30"/>
          <p:cNvSpPr txBox="1"/>
          <p:nvPr>
            <p:ph type="title"/>
          </p:nvPr>
        </p:nvSpPr>
        <p:spPr>
          <a:xfrm>
            <a:off x="500063" y="1500188"/>
            <a:ext cx="8229600" cy="611187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54901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3209"/>
              <a:buNone/>
            </a:pPr>
            <a:r>
              <a:rPr lang="en-US"/>
              <a:t>Iscrizioni sezione musicale</a:t>
            </a:r>
            <a:endParaRPr/>
          </a:p>
        </p:txBody>
      </p:sp>
      <p:sp>
        <p:nvSpPr>
          <p:cNvPr id="301" name="Google Shape;301;p30"/>
          <p:cNvSpPr txBox="1"/>
          <p:nvPr>
            <p:ph idx="1" type="body"/>
          </p:nvPr>
        </p:nvSpPr>
        <p:spPr>
          <a:xfrm>
            <a:off x="468313" y="2060575"/>
            <a:ext cx="8229600" cy="41227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-342900" lvl="0" marL="3429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ct val="117647"/>
              <a:buNone/>
            </a:pPr>
            <a:r>
              <a:t/>
            </a:r>
            <a:endParaRPr sz="2400">
              <a:solidFill>
                <a:srgbClr val="BFBFBF"/>
              </a:solidFill>
            </a:endParaRPr>
          </a:p>
          <a:p>
            <a:pPr indent="-342900" lvl="0" marL="342900" rtl="0" algn="ctr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BFBFBF"/>
              </a:buClr>
              <a:buSzPct val="117647"/>
              <a:buNone/>
            </a:pPr>
            <a:r>
              <a:rPr lang="en-US" sz="2400">
                <a:solidFill>
                  <a:srgbClr val="BFBFBF"/>
                </a:solidFill>
              </a:rPr>
              <a:t> </a:t>
            </a:r>
            <a:endParaRPr sz="2400">
              <a:solidFill>
                <a:srgbClr val="BFBFBF"/>
              </a:solidFill>
            </a:endParaRPr>
          </a:p>
          <a:p>
            <a:pPr indent="-342900" lvl="0" marL="342900" rtl="0" algn="ctr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ct val="117647"/>
              <a:buNone/>
            </a:pPr>
            <a:r>
              <a:rPr b="1" lang="en-US">
                <a:solidFill>
                  <a:srgbClr val="BFBFBF"/>
                </a:solidFill>
              </a:rPr>
              <a:t>🡪  </a:t>
            </a:r>
            <a:r>
              <a:rPr lang="en-US"/>
              <a:t>Iscrizione sul portale del Ministero </a:t>
            </a:r>
            <a:r>
              <a:rPr i="1" lang="en-US"/>
              <a:t> </a:t>
            </a:r>
            <a:endParaRPr/>
          </a:p>
          <a:p>
            <a:pPr indent="-342900" lvl="0" marL="342900" rtl="0" algn="ctr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ct val="117647"/>
              <a:buNone/>
            </a:pPr>
            <a:r>
              <a:rPr i="1" lang="en-US"/>
              <a:t>dal </a:t>
            </a:r>
            <a:r>
              <a:rPr b="1" i="1" lang="en-US" sz="4000"/>
              <a:t>18 al 25 gennaio 2024</a:t>
            </a:r>
            <a:r>
              <a:rPr i="1" lang="en-US"/>
              <a:t> </a:t>
            </a:r>
            <a:endParaRPr/>
          </a:p>
          <a:p>
            <a:pPr indent="-342900" lvl="0" marL="342900" rtl="0" algn="ctr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BFBFBF"/>
              </a:buClr>
              <a:buSzPct val="117647"/>
              <a:buNone/>
            </a:pPr>
            <a:r>
              <a:rPr lang="en-US"/>
              <a:t>selezionare tempo base – corso B musicale: </a:t>
            </a:r>
            <a:endParaRPr/>
          </a:p>
          <a:p>
            <a:pPr indent="-342900" lvl="0" marL="342900" rtl="0" algn="ctr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BFBFBF"/>
              </a:buClr>
              <a:buSzPct val="117647"/>
              <a:buNone/>
            </a:pPr>
            <a:r>
              <a:rPr lang="en-US"/>
              <a:t>accedere al link e compilare il modulo allegato per iscriversi al</a:t>
            </a:r>
            <a:endParaRPr/>
          </a:p>
          <a:p>
            <a:pPr indent="-342900" lvl="0" marL="342900" rtl="0" algn="ctr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BFBFBF"/>
              </a:buClr>
              <a:buSzPct val="117647"/>
              <a:buNone/>
            </a:pPr>
            <a:r>
              <a:rPr lang="en-US">
                <a:solidFill>
                  <a:srgbClr val="BFBFBF"/>
                </a:solidFill>
              </a:rPr>
              <a:t> </a:t>
            </a:r>
            <a:r>
              <a:rPr i="1" lang="en-US" u="sng">
                <a:solidFill>
                  <a:srgbClr val="BFBFBF"/>
                </a:solidFill>
              </a:rPr>
              <a:t>test attitudinale  </a:t>
            </a:r>
            <a:endParaRPr/>
          </a:p>
          <a:p>
            <a:pPr indent="-342900" lvl="0" marL="342900" rtl="0" algn="ctr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BFBFBF"/>
              </a:buClr>
              <a:buSzPct val="159986"/>
              <a:buNone/>
            </a:pPr>
            <a:r>
              <a:rPr i="1" lang="en-US" sz="2059">
                <a:solidFill>
                  <a:srgbClr val="BFBFBF"/>
                </a:solidFill>
              </a:rPr>
              <a:t>(</a:t>
            </a:r>
            <a:r>
              <a:rPr i="1" lang="en-US" sz="2059"/>
              <a:t>NON </a:t>
            </a:r>
            <a:r>
              <a:rPr i="1" lang="en-US" sz="2059">
                <a:solidFill>
                  <a:srgbClr val="BFBFBF"/>
                </a:solidFill>
              </a:rPr>
              <a:t> è una prova</a:t>
            </a:r>
            <a:r>
              <a:rPr i="1" lang="en-US" sz="2059"/>
              <a:t> di abilità e NON è necessario saper suonare uno strumento)</a:t>
            </a:r>
            <a:endParaRPr i="1" sz="2059"/>
          </a:p>
          <a:p>
            <a:pPr indent="-342900" lvl="0" marL="342900" rtl="0" algn="ctr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BFBFBF"/>
              </a:buClr>
              <a:buSzPct val="159986"/>
              <a:buNone/>
            </a:pPr>
            <a:r>
              <a:t/>
            </a:r>
            <a:endParaRPr i="1" sz="2059"/>
          </a:p>
          <a:p>
            <a:pPr indent="-342900" lvl="0" marL="342900" rtl="0" algn="ctr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BFBFBF"/>
              </a:buClr>
              <a:buSzPct val="117647"/>
              <a:buFont typeface="Arial"/>
              <a:buNone/>
            </a:pPr>
            <a:r>
              <a:t/>
            </a:r>
            <a:endParaRPr i="1" sz="2400"/>
          </a:p>
          <a:p>
            <a:pPr indent="-342900" lvl="0" marL="3429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BFBFBF"/>
              </a:buClr>
              <a:buSzPct val="117647"/>
              <a:buFont typeface="Arial"/>
              <a:buNone/>
            </a:pPr>
            <a:r>
              <a:t/>
            </a:r>
            <a:endParaRPr i="1" sz="2400">
              <a:solidFill>
                <a:srgbClr val="BFBFBF"/>
              </a:solidFill>
            </a:endParaRPr>
          </a:p>
          <a:p>
            <a:pPr indent="-342900" lvl="0" marL="342900" rtl="0" algn="ctr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BFBFBF"/>
              </a:buClr>
              <a:buSzPct val="117647"/>
              <a:buChar char="•"/>
            </a:pPr>
            <a:r>
              <a:rPr i="1" lang="en-US" u="sng">
                <a:solidFill>
                  <a:srgbClr val="BFBFBF"/>
                </a:solidFill>
              </a:rPr>
              <a:t>Consultare  il Documento “Modalità di ammissione” sul sito della scuola alla voce Iscrizioni</a:t>
            </a:r>
            <a:endParaRPr i="1" u="sng">
              <a:solidFill>
                <a:srgbClr val="BFBFB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"/>
          <p:cNvSpPr txBox="1"/>
          <p:nvPr>
            <p:ph type="title"/>
          </p:nvPr>
        </p:nvSpPr>
        <p:spPr>
          <a:xfrm>
            <a:off x="448965" y="1443835"/>
            <a:ext cx="8229600" cy="610820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54901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3209"/>
              <a:buNone/>
            </a:pPr>
            <a:r>
              <a:rPr lang="en-US"/>
              <a:t>1. Struttura scolastica</a:t>
            </a:r>
            <a:endParaRPr/>
          </a:p>
        </p:txBody>
      </p:sp>
      <p:sp>
        <p:nvSpPr>
          <p:cNvPr id="103" name="Google Shape;103;p3"/>
          <p:cNvSpPr txBox="1"/>
          <p:nvPr>
            <p:ph idx="1" type="body"/>
          </p:nvPr>
        </p:nvSpPr>
        <p:spPr>
          <a:xfrm>
            <a:off x="448965" y="2054655"/>
            <a:ext cx="8229600" cy="41230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651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2800"/>
              <a:buNone/>
            </a:pPr>
            <a:r>
              <a:t/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FBFBF"/>
              </a:buClr>
              <a:buSzPts val="2800"/>
              <a:buChar char="•"/>
            </a:pPr>
            <a:r>
              <a:rPr lang="en-US"/>
              <a:t>Didattica laboratoriale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FBFBF"/>
              </a:buClr>
              <a:buSzPts val="2800"/>
              <a:buChar char="•"/>
            </a:pPr>
            <a:r>
              <a:rPr lang="en-US"/>
              <a:t>Didattica innovativa per ambienti di apprendimento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FBFBF"/>
              </a:buClr>
              <a:buSzPts val="2800"/>
              <a:buChar char="•"/>
            </a:pPr>
            <a:r>
              <a:rPr lang="en-US"/>
              <a:t>Didattica per “indirizzi”</a:t>
            </a:r>
            <a:endParaRPr/>
          </a:p>
          <a:p>
            <a:pPr indent="-1651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FBFBF"/>
              </a:buClr>
              <a:buSzPts val="2800"/>
              <a:buNone/>
            </a:pPr>
            <a:r>
              <a:t/>
            </a:r>
            <a:endParaRPr/>
          </a:p>
          <a:p>
            <a:pPr indent="-1651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FBFBF"/>
              </a:buClr>
              <a:buSzPts val="2800"/>
              <a:buNone/>
            </a:pPr>
            <a:r>
              <a:t/>
            </a:r>
            <a:endParaRPr/>
          </a:p>
          <a:p>
            <a:pPr indent="-1651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FBFBF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descr="C:\Users\Simons\AppData\Local\Microsoft\Windows\Temporary Internet Files\Content.IE5\G624GVKP\away-1015372_640[1].jpg" id="104" name="Google Shape;10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76837" y="3857628"/>
            <a:ext cx="4066994" cy="21526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31"/>
          <p:cNvSpPr txBox="1"/>
          <p:nvPr>
            <p:ph type="title"/>
          </p:nvPr>
        </p:nvSpPr>
        <p:spPr>
          <a:xfrm>
            <a:off x="500063" y="1500188"/>
            <a:ext cx="8229600" cy="611187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54901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3209"/>
              <a:buNone/>
            </a:pPr>
            <a:r>
              <a:rPr lang="en-US"/>
              <a:t>Iscrizioni sezione musicale</a:t>
            </a:r>
            <a:endParaRPr/>
          </a:p>
        </p:txBody>
      </p:sp>
      <p:sp>
        <p:nvSpPr>
          <p:cNvPr id="307" name="Google Shape;307;p31"/>
          <p:cNvSpPr txBox="1"/>
          <p:nvPr>
            <p:ph idx="1" type="body"/>
          </p:nvPr>
        </p:nvSpPr>
        <p:spPr>
          <a:xfrm>
            <a:off x="468313" y="2060575"/>
            <a:ext cx="8229600" cy="41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2800"/>
              <a:buFont typeface="Arial"/>
              <a:buNone/>
            </a:pPr>
            <a:r>
              <a:t/>
            </a:r>
            <a:endParaRPr i="1">
              <a:solidFill>
                <a:srgbClr val="BFBFBF"/>
              </a:solidFill>
            </a:endParaRPr>
          </a:p>
          <a:p>
            <a:pPr indent="-342900" lvl="0" marL="342900" rtl="0" algn="ctr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-US"/>
              <a:t>DA</a:t>
            </a:r>
            <a:r>
              <a:rPr i="1" lang="en-US">
                <a:solidFill>
                  <a:srgbClr val="BFBFBF"/>
                </a:solidFill>
              </a:rPr>
              <a:t>TA DEL TEST:</a:t>
            </a:r>
            <a:endParaRPr i="1">
              <a:solidFill>
                <a:srgbClr val="BFBFBF"/>
              </a:solidFill>
            </a:endParaRPr>
          </a:p>
          <a:p>
            <a:pPr indent="-342900" lvl="0" marL="342900" rtl="0" algn="ctr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BFBFBF"/>
              </a:buClr>
              <a:buSzPts val="3200"/>
              <a:buFont typeface="Arial"/>
              <a:buNone/>
            </a:pPr>
            <a:r>
              <a:t/>
            </a:r>
            <a:endParaRPr b="1" sz="3200" u="sng">
              <a:solidFill>
                <a:srgbClr val="BFBFBF"/>
              </a:solidFill>
            </a:endParaRPr>
          </a:p>
          <a:p>
            <a:pPr indent="-342900" lvl="0" marL="342900" rtl="0" algn="ctr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BFBFBF"/>
              </a:buClr>
              <a:buSzPts val="3200"/>
              <a:buFont typeface="Arial"/>
              <a:buNone/>
            </a:pPr>
            <a:r>
              <a:rPr b="1" lang="en-US" sz="3200" u="sng"/>
              <a:t>29/30/31 </a:t>
            </a:r>
            <a:r>
              <a:rPr b="1" lang="en-US" sz="3200" u="sng">
                <a:solidFill>
                  <a:srgbClr val="BFBFBF"/>
                </a:solidFill>
              </a:rPr>
              <a:t> gennaio 2024 </a:t>
            </a:r>
            <a:endParaRPr b="1" sz="3200" u="sng">
              <a:solidFill>
                <a:srgbClr val="BFBFBF"/>
              </a:solidFill>
            </a:endParaRPr>
          </a:p>
          <a:p>
            <a:pPr indent="-342900" lvl="0" marL="342900" rtl="0" algn="ctr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BFBFBF"/>
              </a:buClr>
              <a:buSzPts val="3200"/>
              <a:buFont typeface="Arial"/>
              <a:buNone/>
            </a:pPr>
            <a:r>
              <a:t/>
            </a:r>
            <a:endParaRPr b="1" sz="3200" u="sng">
              <a:solidFill>
                <a:srgbClr val="BFBFBF"/>
              </a:solidFill>
            </a:endParaRPr>
          </a:p>
          <a:p>
            <a:pPr indent="-342900" lvl="0" marL="342900" rtl="0" algn="ctr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rgbClr val="BFBFBF"/>
              </a:buClr>
              <a:buSzPts val="2200"/>
              <a:buFont typeface="Arial"/>
              <a:buNone/>
            </a:pPr>
            <a:r>
              <a:rPr lang="en-US" sz="2200">
                <a:solidFill>
                  <a:srgbClr val="BFBFBF"/>
                </a:solidFill>
              </a:rPr>
              <a:t>presentarsi alla sede di Milano 2 </a:t>
            </a:r>
            <a:r>
              <a:rPr b="1" lang="en-US" sz="2200">
                <a:solidFill>
                  <a:srgbClr val="BFBFBF"/>
                </a:solidFill>
              </a:rPr>
              <a:t>nell’orario comunicato via e-mail</a:t>
            </a:r>
            <a:r>
              <a:rPr lang="en-US" sz="2200">
                <a:solidFill>
                  <a:srgbClr val="BFBFBF"/>
                </a:solidFill>
              </a:rPr>
              <a:t>. </a:t>
            </a:r>
            <a:endParaRPr/>
          </a:p>
          <a:p>
            <a:pPr indent="-342900" lvl="0" marL="342900" rtl="0" algn="ctr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BFBFBF"/>
              </a:buClr>
              <a:buSzPts val="2400"/>
              <a:buChar char="•"/>
            </a:pPr>
            <a:r>
              <a:rPr lang="en-US" sz="2400">
                <a:solidFill>
                  <a:srgbClr val="BFBFBF"/>
                </a:solidFill>
              </a:rPr>
              <a:t>Ciò vale </a:t>
            </a:r>
            <a:r>
              <a:rPr b="1" lang="en-US" sz="2400">
                <a:solidFill>
                  <a:srgbClr val="BFBFBF"/>
                </a:solidFill>
              </a:rPr>
              <a:t>indifferentemente</a:t>
            </a:r>
            <a:r>
              <a:rPr lang="en-US" sz="2400">
                <a:solidFill>
                  <a:srgbClr val="BFBFBF"/>
                </a:solidFill>
              </a:rPr>
              <a:t> per gli alunni di Segrate e per quelli provenienti da altri comuni</a:t>
            </a:r>
            <a:endParaRPr/>
          </a:p>
          <a:p>
            <a:pPr indent="-190500" lvl="0" marL="342900" rtl="0" algn="ctr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BFBFBF"/>
              </a:buClr>
              <a:buSzPts val="2400"/>
              <a:buNone/>
            </a:pPr>
            <a:r>
              <a:t/>
            </a:r>
            <a:endParaRPr sz="2400">
              <a:solidFill>
                <a:srgbClr val="BFBFBF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32"/>
          <p:cNvSpPr txBox="1"/>
          <p:nvPr>
            <p:ph type="title"/>
          </p:nvPr>
        </p:nvSpPr>
        <p:spPr>
          <a:xfrm>
            <a:off x="500063" y="1500188"/>
            <a:ext cx="8229600" cy="611187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54901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3209"/>
              <a:buNone/>
            </a:pPr>
            <a:r>
              <a:rPr lang="en-US"/>
              <a:t>Iscrizioni sezione musicale</a:t>
            </a:r>
            <a:endParaRPr/>
          </a:p>
        </p:txBody>
      </p:sp>
      <p:sp>
        <p:nvSpPr>
          <p:cNvPr id="313" name="Google Shape;313;p32"/>
          <p:cNvSpPr txBox="1"/>
          <p:nvPr>
            <p:ph idx="1" type="body"/>
          </p:nvPr>
        </p:nvSpPr>
        <p:spPr>
          <a:xfrm>
            <a:off x="500081" y="2356689"/>
            <a:ext cx="8229600" cy="41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2400"/>
              <a:buNone/>
            </a:pPr>
            <a:r>
              <a:t/>
            </a:r>
            <a:endParaRPr sz="2400">
              <a:solidFill>
                <a:srgbClr val="BFBFBF"/>
              </a:solidFill>
            </a:endParaRPr>
          </a:p>
          <a:p>
            <a:pPr indent="-342900" lvl="0" marL="342900" rtl="0" algn="ctr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BFBFBF"/>
              </a:buClr>
              <a:buSzPts val="2400"/>
              <a:buNone/>
            </a:pPr>
            <a:r>
              <a:rPr lang="en-US" sz="2400">
                <a:solidFill>
                  <a:srgbClr val="BFBFBF"/>
                </a:solidFill>
              </a:rPr>
              <a:t>La graduatoria</a:t>
            </a:r>
            <a:r>
              <a:rPr lang="en-US" sz="2400"/>
              <a:t> verrà pubblicata sul sito entro il</a:t>
            </a:r>
            <a:endParaRPr sz="2400">
              <a:solidFill>
                <a:srgbClr val="BFBFBF"/>
              </a:solidFill>
            </a:endParaRPr>
          </a:p>
          <a:p>
            <a:pPr indent="-342900" lvl="0" marL="342900" rtl="0" algn="ctr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BFBFBF"/>
              </a:buClr>
              <a:buSzPts val="2400"/>
              <a:buNone/>
            </a:pPr>
            <a:r>
              <a:t/>
            </a:r>
            <a:endParaRPr sz="2400">
              <a:solidFill>
                <a:srgbClr val="BFBFBF"/>
              </a:solidFill>
            </a:endParaRPr>
          </a:p>
          <a:p>
            <a:pPr indent="-342900" lvl="0" marL="342900" rtl="0" algn="ctr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BFBFBF"/>
              </a:buClr>
              <a:buSzPts val="2800"/>
              <a:buNone/>
            </a:pPr>
            <a:r>
              <a:rPr b="1" lang="en-US" sz="3200"/>
              <a:t>10 febbraio</a:t>
            </a:r>
            <a:r>
              <a:rPr b="1" lang="en-US" sz="3200">
                <a:solidFill>
                  <a:srgbClr val="BFBFBF"/>
                </a:solidFill>
              </a:rPr>
              <a:t> 2024</a:t>
            </a:r>
            <a:endParaRPr b="1" sz="3200">
              <a:solidFill>
                <a:srgbClr val="BFBFBF"/>
              </a:solidFill>
            </a:endParaRPr>
          </a:p>
          <a:p>
            <a:pPr indent="-342900" lvl="0" marL="342900" rtl="0" algn="ctr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BFBFBF"/>
              </a:buClr>
              <a:buSzPts val="2400"/>
              <a:buNone/>
            </a:pPr>
            <a:r>
              <a:t/>
            </a:r>
            <a:endParaRPr sz="2400">
              <a:solidFill>
                <a:srgbClr val="BFBFBF"/>
              </a:solidFill>
            </a:endParaRPr>
          </a:p>
          <a:p>
            <a:pPr indent="-342900" lvl="0" marL="342900" rtl="0" algn="ctr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BFBFBF"/>
              </a:buClr>
              <a:buSzPts val="2400"/>
              <a:buNone/>
            </a:pPr>
            <a:r>
              <a:rPr lang="en-US" sz="2400">
                <a:solidFill>
                  <a:srgbClr val="BFBFBF"/>
                </a:solidFill>
              </a:rPr>
              <a:t>Saranno accolte massimo</a:t>
            </a:r>
            <a:r>
              <a:rPr lang="en-US" sz="2400"/>
              <a:t> 24 i</a:t>
            </a:r>
            <a:r>
              <a:rPr lang="en-US" sz="2400">
                <a:solidFill>
                  <a:srgbClr val="BFBFBF"/>
                </a:solidFill>
              </a:rPr>
              <a:t>scrizioni </a:t>
            </a:r>
            <a:endParaRPr sz="2400">
              <a:solidFill>
                <a:srgbClr val="BFBFBF"/>
              </a:solidFill>
            </a:endParaRPr>
          </a:p>
          <a:p>
            <a:pPr indent="-342900" lvl="0" marL="342900" rtl="0" algn="ctr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BFBFBF"/>
              </a:buClr>
              <a:buSzPts val="2400"/>
              <a:buNone/>
            </a:pPr>
            <a:r>
              <a:rPr lang="en-US" sz="2400">
                <a:solidFill>
                  <a:srgbClr val="BFBFBF"/>
                </a:solidFill>
              </a:rPr>
              <a:t>(o meno in presenza di alunni diversamente abili)</a:t>
            </a:r>
            <a:endParaRPr/>
          </a:p>
          <a:p>
            <a:pPr indent="-342900" lvl="0" marL="342900" rtl="0" algn="ctr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BFBFBF"/>
              </a:buClr>
              <a:buSzPts val="2400"/>
              <a:buNone/>
            </a:pPr>
            <a:r>
              <a:t/>
            </a:r>
            <a:endParaRPr sz="2400">
              <a:solidFill>
                <a:srgbClr val="BFBFBF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33"/>
          <p:cNvSpPr txBox="1"/>
          <p:nvPr>
            <p:ph type="title"/>
          </p:nvPr>
        </p:nvSpPr>
        <p:spPr>
          <a:xfrm>
            <a:off x="500034" y="1500174"/>
            <a:ext cx="8229600" cy="610820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54901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3209"/>
              <a:buNone/>
            </a:pPr>
            <a:r>
              <a:t/>
            </a:r>
            <a:endParaRPr/>
          </a:p>
        </p:txBody>
      </p:sp>
      <p:sp>
        <p:nvSpPr>
          <p:cNvPr id="319" name="Google Shape;319;p33"/>
          <p:cNvSpPr txBox="1"/>
          <p:nvPr>
            <p:ph idx="1" type="body"/>
          </p:nvPr>
        </p:nvSpPr>
        <p:spPr>
          <a:xfrm>
            <a:off x="448965" y="2054655"/>
            <a:ext cx="8229600" cy="41230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651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2800"/>
              <a:buNone/>
            </a:pPr>
            <a:r>
              <a:t/>
            </a:r>
            <a:endParaRPr/>
          </a:p>
          <a:p>
            <a:pPr indent="-1651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FBFBF"/>
              </a:buClr>
              <a:buSzPts val="2800"/>
              <a:buNone/>
            </a:pPr>
            <a:r>
              <a:t/>
            </a:r>
            <a:endParaRPr/>
          </a:p>
          <a:p>
            <a:pPr indent="-342900" lvl="0" marL="342900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FBFBF"/>
              </a:buClr>
              <a:buSzPts val="2800"/>
              <a:buNone/>
            </a:pPr>
            <a:r>
              <a:rPr lang="en-US"/>
              <a:t>GRAZIE PER L’ATTENZIONE</a:t>
            </a:r>
            <a:endParaRPr/>
          </a:p>
          <a:p>
            <a:pPr indent="-342900" lvl="0" marL="342900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FBFBF"/>
              </a:buClr>
              <a:buSzPts val="2800"/>
              <a:buNone/>
            </a:pPr>
            <a:r>
              <a:t/>
            </a:r>
            <a:endParaRPr/>
          </a:p>
          <a:p>
            <a:pPr indent="-342900" lvl="0" marL="342900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FBFBF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descr="C:\Users\Simons\AppData\Local\Microsoft\Windows\Temporary Internet Files\Content.IE5\1I8LD12Q\scuola-noiosa[1].jpg" id="320" name="Google Shape;320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86116" y="3643314"/>
            <a:ext cx="2752732" cy="19987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"/>
          <p:cNvSpPr txBox="1"/>
          <p:nvPr>
            <p:ph type="title"/>
          </p:nvPr>
        </p:nvSpPr>
        <p:spPr>
          <a:xfrm>
            <a:off x="571473" y="1142984"/>
            <a:ext cx="6572296" cy="714380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6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2. Organizzazione didattica</a:t>
            </a:r>
            <a:endParaRPr/>
          </a:p>
        </p:txBody>
      </p:sp>
      <p:sp>
        <p:nvSpPr>
          <p:cNvPr id="110" name="Google Shape;110;p4"/>
          <p:cNvSpPr txBox="1"/>
          <p:nvPr>
            <p:ph idx="1" type="body"/>
          </p:nvPr>
        </p:nvSpPr>
        <p:spPr>
          <a:xfrm>
            <a:off x="571472" y="1138425"/>
            <a:ext cx="7358114" cy="50392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651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2800"/>
              <a:buNone/>
            </a:pPr>
            <a:r>
              <a:t/>
            </a:r>
            <a:endParaRPr/>
          </a:p>
          <a:p>
            <a:pPr indent="-1651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FBFBF"/>
              </a:buClr>
              <a:buSzPts val="2800"/>
              <a:buNone/>
            </a:pPr>
            <a:r>
              <a:t/>
            </a:r>
            <a:endParaRPr/>
          </a:p>
          <a:p>
            <a:pPr indent="-342900" lvl="0" marL="342900" rtl="0" algn="ctr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BFBFBF"/>
              </a:buClr>
              <a:buSzPts val="2600"/>
              <a:buChar char="•"/>
            </a:pPr>
            <a:r>
              <a:rPr lang="en-US" sz="2600"/>
              <a:t>Insegnamenti curriculari + progetti di indirizzo =</a:t>
            </a:r>
            <a:endParaRPr/>
          </a:p>
          <a:p>
            <a:pPr indent="-342900" lvl="0" marL="342900" rtl="0" algn="ctr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BFBFBF"/>
              </a:buClr>
              <a:buSzPts val="2600"/>
              <a:buNone/>
            </a:pPr>
            <a:r>
              <a:rPr lang="en-US" sz="2600"/>
              <a:t>	competenze trasversali e </a:t>
            </a:r>
            <a:endParaRPr/>
          </a:p>
          <a:p>
            <a:pPr indent="-342900" lvl="0" marL="342900" rtl="0" algn="ctr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BFBFBF"/>
              </a:buClr>
              <a:buSzPts val="2600"/>
              <a:buNone/>
            </a:pPr>
            <a:r>
              <a:rPr lang="en-US" sz="2600"/>
              <a:t> competenze specifiche</a:t>
            </a:r>
            <a:endParaRPr sz="2600"/>
          </a:p>
          <a:p>
            <a:pPr indent="-342900" lvl="0" marL="342900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FBFBF"/>
              </a:buClr>
              <a:buSzPts val="2800"/>
              <a:buNone/>
            </a:pPr>
            <a:r>
              <a:t/>
            </a:r>
            <a:endParaRPr/>
          </a:p>
          <a:p>
            <a:pPr indent="-165100" lvl="0" marL="342900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FBFBF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descr="C:\Users\Simons\AppData\Local\Microsoft\Windows\Temporary Internet Files\Content.IE5\YKUDIS9V\winner[1].gif" id="111" name="Google Shape;111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14678" y="4189554"/>
            <a:ext cx="2214578" cy="18207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5"/>
          <p:cNvSpPr txBox="1"/>
          <p:nvPr>
            <p:ph type="title"/>
          </p:nvPr>
        </p:nvSpPr>
        <p:spPr>
          <a:xfrm>
            <a:off x="1823311" y="1142984"/>
            <a:ext cx="6719018" cy="642942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6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2. </a:t>
            </a:r>
            <a:r>
              <a:rPr lang="en-US" sz="3200"/>
              <a:t>Organizzazione didattica: materie</a:t>
            </a:r>
            <a:endParaRPr sz="3200"/>
          </a:p>
        </p:txBody>
      </p:sp>
      <p:sp>
        <p:nvSpPr>
          <p:cNvPr id="117" name="Google Shape;117;p5"/>
          <p:cNvSpPr txBox="1"/>
          <p:nvPr>
            <p:ph idx="1" type="body"/>
          </p:nvPr>
        </p:nvSpPr>
        <p:spPr>
          <a:xfrm>
            <a:off x="1857350" y="1818724"/>
            <a:ext cx="6643800" cy="465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600"/>
              <a:buChar char="•"/>
            </a:pPr>
            <a:r>
              <a:rPr b="1" lang="en-US" sz="1600"/>
              <a:t>Italiano, Storia, Geografia 	10 </a:t>
            </a:r>
            <a:endParaRPr sz="1600"/>
          </a:p>
          <a:p>
            <a:pPr indent="-342900" lvl="0" marL="3429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BFBFBF"/>
              </a:buClr>
              <a:buSzPts val="1600"/>
              <a:buChar char="•"/>
            </a:pPr>
            <a:r>
              <a:rPr b="1" lang="en-US" sz="1600"/>
              <a:t>Matematica e Scienze        	6 </a:t>
            </a:r>
            <a:endParaRPr sz="1600"/>
          </a:p>
          <a:p>
            <a:pPr indent="-342900" lvl="0" marL="3429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BFBFBF"/>
              </a:buClr>
              <a:buSzPts val="1600"/>
              <a:buChar char="•"/>
            </a:pPr>
            <a:r>
              <a:rPr b="1" lang="en-US" sz="1600"/>
              <a:t>Inglese                                     	3 </a:t>
            </a:r>
            <a:endParaRPr sz="1600"/>
          </a:p>
          <a:p>
            <a:pPr indent="-342900" lvl="0" marL="3429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BFBFBF"/>
              </a:buClr>
              <a:buSzPts val="1600"/>
              <a:buChar char="•"/>
            </a:pPr>
            <a:r>
              <a:rPr b="1" lang="en-US" sz="1600"/>
              <a:t>Seconda lingua 		2	</a:t>
            </a:r>
            <a:endParaRPr sz="1600"/>
          </a:p>
          <a:p>
            <a:pPr indent="-342900" lvl="0" marL="3429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BFBFBF"/>
              </a:buClr>
              <a:buSzPts val="1600"/>
              <a:buChar char="•"/>
            </a:pPr>
            <a:r>
              <a:rPr b="1" lang="en-US" sz="1600"/>
              <a:t>Arte e immagine                    	2 </a:t>
            </a:r>
            <a:endParaRPr sz="1600"/>
          </a:p>
          <a:p>
            <a:pPr indent="-342900" lvl="0" marL="3429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BFBFBF"/>
              </a:buClr>
              <a:buSzPts val="1600"/>
              <a:buChar char="•"/>
            </a:pPr>
            <a:r>
              <a:rPr b="1" lang="en-US" sz="1600"/>
              <a:t>Tecnologia                               	2 </a:t>
            </a:r>
            <a:endParaRPr sz="1600"/>
          </a:p>
          <a:p>
            <a:pPr indent="-342900" lvl="0" marL="3429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BFBFBF"/>
              </a:buClr>
              <a:buSzPts val="1600"/>
              <a:buChar char="•"/>
            </a:pPr>
            <a:r>
              <a:rPr b="1" lang="en-US" sz="1600"/>
              <a:t>Scienze motorie e sportive  	2 </a:t>
            </a:r>
            <a:endParaRPr sz="1600"/>
          </a:p>
          <a:p>
            <a:pPr indent="-342900" lvl="0" marL="3429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BFBFBF"/>
              </a:buClr>
              <a:buSzPts val="1600"/>
              <a:buChar char="•"/>
            </a:pPr>
            <a:r>
              <a:rPr b="1" lang="en-US" sz="1600"/>
              <a:t>Musica                                       	2 </a:t>
            </a:r>
            <a:endParaRPr sz="1600"/>
          </a:p>
          <a:p>
            <a:pPr indent="-342900" lvl="0" marL="3429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BFBFBF"/>
              </a:buClr>
              <a:buSzPts val="1600"/>
              <a:buChar char="•"/>
            </a:pPr>
            <a:r>
              <a:rPr b="1" lang="en-US" sz="1600"/>
              <a:t>Religione cattolica/</a:t>
            </a:r>
            <a:endParaRPr b="1" sz="1600"/>
          </a:p>
          <a:p>
            <a:pPr indent="0" lvl="0" marL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2800"/>
              <a:buNone/>
            </a:pPr>
            <a:r>
              <a:rPr b="1" lang="en-US" sz="1600"/>
              <a:t>       attività alternativa                	1 </a:t>
            </a:r>
            <a:endParaRPr sz="1600"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FBFBF"/>
              </a:buClr>
              <a:buSzPts val="2800"/>
              <a:buChar char="•"/>
            </a:pPr>
            <a:r>
              <a:rPr lang="en-US" sz="2200"/>
              <a:t>Mensa</a:t>
            </a:r>
            <a:endParaRPr sz="2200"/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BFBFBF"/>
              </a:buClr>
              <a:buSzPts val="2400"/>
              <a:buChar char="•"/>
            </a:pPr>
            <a:r>
              <a:rPr lang="en-US" sz="2400"/>
              <a:t>Attività specifiche di indirizzo: 4 ore</a:t>
            </a:r>
            <a:endParaRPr/>
          </a:p>
          <a:p>
            <a:pPr indent="0" lvl="0" marL="3429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2800"/>
              <a:buNone/>
            </a:pPr>
            <a:r>
              <a:rPr lang="en-US" sz="1600"/>
              <a:t> variano a seconda del corso e dell’anno, vengono valutate</a:t>
            </a:r>
            <a:endParaRPr sz="1600"/>
          </a:p>
          <a:p>
            <a:pPr indent="0" lvl="0" marL="3429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2800"/>
              <a:buNone/>
            </a:pPr>
            <a:r>
              <a:rPr lang="en-US" sz="1600"/>
              <a:t>IL SABATO  E’ LIBERO, LEZIONI DAL LUNEDì AL VENERDì</a:t>
            </a:r>
            <a:endParaRPr sz="1600"/>
          </a:p>
          <a:p>
            <a:pPr indent="0" lvl="0" marL="3429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2800"/>
              <a:buNone/>
            </a:pPr>
            <a:r>
              <a:rPr lang="en-US" sz="1600"/>
              <a:t>GIORNATE “LUNGHE” LUNEDì E MERCOLEDì</a:t>
            </a:r>
            <a:endParaRPr sz="1600"/>
          </a:p>
          <a:p>
            <a:pPr indent="0" lvl="0" marL="3429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16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6"/>
          <p:cNvSpPr txBox="1"/>
          <p:nvPr>
            <p:ph type="title"/>
          </p:nvPr>
        </p:nvSpPr>
        <p:spPr>
          <a:xfrm>
            <a:off x="500034" y="1500174"/>
            <a:ext cx="8229600" cy="610820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54901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3209"/>
              <a:buNone/>
            </a:pPr>
            <a:r>
              <a:rPr lang="en-US"/>
              <a:t>3. Obiettivi formativi </a:t>
            </a:r>
            <a:endParaRPr/>
          </a:p>
        </p:txBody>
      </p:sp>
      <p:sp>
        <p:nvSpPr>
          <p:cNvPr id="123" name="Google Shape;123;p6"/>
          <p:cNvSpPr txBox="1"/>
          <p:nvPr>
            <p:ph idx="1" type="body"/>
          </p:nvPr>
        </p:nvSpPr>
        <p:spPr>
          <a:xfrm>
            <a:off x="448965" y="2054655"/>
            <a:ext cx="8229600" cy="41230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651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2800"/>
              <a:buNone/>
            </a:pPr>
            <a:r>
              <a:t/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FBFBF"/>
              </a:buClr>
              <a:buSzPts val="2800"/>
              <a:buChar char="•"/>
            </a:pPr>
            <a:r>
              <a:rPr lang="en-US"/>
              <a:t>Progetti per “imparare ad imparare”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FBFBF"/>
              </a:buClr>
              <a:buSzPts val="2800"/>
              <a:buNone/>
            </a:pPr>
            <a:r>
              <a:rPr lang="en-US"/>
              <a:t>  	- Metodo di studio e PPC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FBFBF"/>
              </a:buClr>
              <a:buSzPts val="2800"/>
              <a:buNone/>
            </a:pPr>
            <a:r>
              <a:rPr lang="en-US"/>
              <a:t>    - Educazione digitale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FBFBF"/>
              </a:buClr>
              <a:buSzPts val="2800"/>
              <a:buNone/>
            </a:pPr>
            <a:r>
              <a:rPr lang="en-US"/>
              <a:t>	- Recupero e potenziamento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FBFBF"/>
              </a:buClr>
              <a:buSzPts val="2800"/>
              <a:buNone/>
            </a:pPr>
            <a:r>
              <a:rPr lang="en-US"/>
              <a:t>	- Premiazione alunni meritevoli</a:t>
            </a:r>
            <a:endParaRPr/>
          </a:p>
          <a:p>
            <a:pPr indent="-1651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FBFBF"/>
              </a:buClr>
              <a:buSzPts val="2800"/>
              <a:buNone/>
            </a:pPr>
            <a:r>
              <a:t/>
            </a:r>
            <a:endParaRPr/>
          </a:p>
          <a:p>
            <a:pPr indent="-1651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FBFBF"/>
              </a:buClr>
              <a:buSzPts val="2800"/>
              <a:buNone/>
            </a:pPr>
            <a:r>
              <a:t/>
            </a:r>
            <a:endParaRPr/>
          </a:p>
          <a:p>
            <a:pPr indent="-1651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FBFBF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descr="C:\Users\Simons\AppData\Local\Microsoft\Windows\Temporary Internet Files\Content.IE5\2IN8J3SN\maestro%20lavagna%20alunni[1].gif" id="124" name="Google Shape;12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43702" y="4714884"/>
            <a:ext cx="1600200" cy="14020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7"/>
          <p:cNvSpPr txBox="1"/>
          <p:nvPr>
            <p:ph type="title"/>
          </p:nvPr>
        </p:nvSpPr>
        <p:spPr>
          <a:xfrm>
            <a:off x="448965" y="1443835"/>
            <a:ext cx="8229600" cy="610820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54901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3209"/>
              <a:buNone/>
            </a:pPr>
            <a:r>
              <a:rPr lang="en-US"/>
              <a:t>4. Benessere a scuola</a:t>
            </a:r>
            <a:endParaRPr/>
          </a:p>
        </p:txBody>
      </p:sp>
      <p:sp>
        <p:nvSpPr>
          <p:cNvPr id="130" name="Google Shape;130;p7"/>
          <p:cNvSpPr txBox="1"/>
          <p:nvPr>
            <p:ph idx="1" type="body"/>
          </p:nvPr>
        </p:nvSpPr>
        <p:spPr>
          <a:xfrm>
            <a:off x="448965" y="2054655"/>
            <a:ext cx="8229600" cy="41230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2800"/>
              <a:buNone/>
            </a:pPr>
            <a:r>
              <a:rPr lang="en-US"/>
              <a:t>Progetti per “stare bene”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FBFBF"/>
              </a:buClr>
              <a:buSzPts val="2800"/>
              <a:buNone/>
            </a:pPr>
            <a:r>
              <a:rPr lang="en-US"/>
              <a:t>	- continuità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FBFBF"/>
              </a:buClr>
              <a:buSzPts val="2800"/>
              <a:buNone/>
            </a:pPr>
            <a:r>
              <a:rPr lang="en-US"/>
              <a:t>	- accoglienza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FBFBF"/>
              </a:buClr>
              <a:buSzPts val="2800"/>
              <a:buNone/>
            </a:pPr>
            <a:r>
              <a:rPr lang="en-US"/>
              <a:t>	- orientamento (progetto triennale)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FBFBF"/>
              </a:buClr>
              <a:buSzPts val="2800"/>
              <a:buNone/>
            </a:pPr>
            <a:r>
              <a:rPr lang="en-US"/>
              <a:t>	- sportello psicopedagogico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FBFBF"/>
              </a:buClr>
              <a:buSzPts val="2800"/>
              <a:buNone/>
            </a:pPr>
            <a:r>
              <a:rPr lang="en-US"/>
              <a:t>	- sport a scuola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FBFBF"/>
              </a:buClr>
              <a:buSzPts val="2800"/>
              <a:buNone/>
            </a:pPr>
            <a:r>
              <a:rPr lang="en-US"/>
              <a:t>	- stop dispersione scolastica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FBFBF"/>
              </a:buClr>
              <a:buSzPts val="2800"/>
              <a:buNone/>
            </a:pPr>
            <a:r>
              <a:rPr lang="en-US"/>
              <a:t>   </a:t>
            </a:r>
            <a:endParaRPr/>
          </a:p>
          <a:p>
            <a:pPr indent="-1651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FBFBF"/>
              </a:buClr>
              <a:buSzPts val="2800"/>
              <a:buNone/>
            </a:pPr>
            <a:r>
              <a:t/>
            </a:r>
            <a:endParaRPr/>
          </a:p>
          <a:p>
            <a:pPr indent="-1651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FBFBF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descr="C:\Users\Simons\AppData\Local\Microsoft\Windows\Temporary Internet Files\Content.IE5\YKUDIS9V\1241px-Drawn_love_hearts.svg[1].png" id="131" name="Google Shape;131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57884" y="4000504"/>
            <a:ext cx="2786082" cy="22989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/>
          <p:cNvSpPr txBox="1"/>
          <p:nvPr>
            <p:ph type="title"/>
          </p:nvPr>
        </p:nvSpPr>
        <p:spPr>
          <a:xfrm>
            <a:off x="500034" y="1500174"/>
            <a:ext cx="8229600" cy="610820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54901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3209"/>
              <a:buNone/>
            </a:pPr>
            <a:r>
              <a:rPr lang="en-US"/>
              <a:t>5. Competenze musicali</a:t>
            </a:r>
            <a:endParaRPr/>
          </a:p>
        </p:txBody>
      </p:sp>
      <p:sp>
        <p:nvSpPr>
          <p:cNvPr id="137" name="Google Shape;137;p8"/>
          <p:cNvSpPr txBox="1"/>
          <p:nvPr>
            <p:ph idx="1" type="body"/>
          </p:nvPr>
        </p:nvSpPr>
        <p:spPr>
          <a:xfrm>
            <a:off x="448965" y="2054655"/>
            <a:ext cx="8229600" cy="41230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651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2800"/>
              <a:buNone/>
            </a:pPr>
            <a:r>
              <a:t/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FBFBF"/>
              </a:buClr>
              <a:buSzPts val="2800"/>
              <a:buChar char="•"/>
            </a:pPr>
            <a:r>
              <a:rPr lang="en-US"/>
              <a:t>Coro e orchestra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FBFBF"/>
              </a:buClr>
              <a:buSzPts val="2800"/>
              <a:buChar char="•"/>
            </a:pPr>
            <a:r>
              <a:rPr lang="en-US"/>
              <a:t>Partecipazione a rassegne e concorsi nazionali e internazionali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FBFBF"/>
              </a:buClr>
              <a:buSzPts val="2800"/>
              <a:buChar char="•"/>
            </a:pPr>
            <a:r>
              <a:rPr lang="en-US"/>
              <a:t>Maggio musicale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FBFBF"/>
              </a:buClr>
              <a:buSzPts val="2800"/>
              <a:buChar char="•"/>
            </a:pPr>
            <a:r>
              <a:rPr lang="en-US"/>
              <a:t>Orientamento musicale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FBFBF"/>
              </a:buClr>
              <a:buSzPts val="2800"/>
              <a:buChar char="•"/>
            </a:pPr>
            <a:r>
              <a:rPr lang="en-US"/>
              <a:t>Corsi di strumento extrascolastici 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FBFBF"/>
              </a:buClr>
              <a:buSzPts val="2800"/>
              <a:buNone/>
            </a:pPr>
            <a:r>
              <a:rPr lang="en-US"/>
              <a:t>	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FBFBF"/>
              </a:buClr>
              <a:buSzPts val="2800"/>
              <a:buNone/>
            </a:pPr>
            <a:r>
              <a:rPr lang="en-US"/>
              <a:t> 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FBFBF"/>
              </a:buClr>
              <a:buSzPts val="2800"/>
              <a:buNone/>
            </a:pPr>
            <a:r>
              <a:t/>
            </a:r>
            <a:endParaRPr/>
          </a:p>
          <a:p>
            <a:pPr indent="-1651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FBFBF"/>
              </a:buClr>
              <a:buSzPts val="2800"/>
              <a:buNone/>
            </a:pPr>
            <a:r>
              <a:t/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FBFBF"/>
              </a:buClr>
              <a:buSzPts val="2800"/>
              <a:buNone/>
            </a:pPr>
            <a:r>
              <a:t/>
            </a:r>
            <a:endParaRPr/>
          </a:p>
          <a:p>
            <a:pPr indent="-1651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FBFBF"/>
              </a:buClr>
              <a:buSzPts val="2800"/>
              <a:buNone/>
            </a:pPr>
            <a:r>
              <a:t/>
            </a:r>
            <a:endParaRPr/>
          </a:p>
          <a:p>
            <a:pPr indent="-1651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FBFBF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descr="C:\Users\Simons\AppData\Local\Microsoft\Windows\Temporary Internet Files\Content.IE5\2IN8J3SN\Johann_Strauss_II_by_Hans_Schliessmann[1].jpg" id="138" name="Google Shape;138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43702" y="4143380"/>
            <a:ext cx="2331296" cy="25717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9"/>
          <p:cNvSpPr txBox="1"/>
          <p:nvPr>
            <p:ph type="title"/>
          </p:nvPr>
        </p:nvSpPr>
        <p:spPr>
          <a:xfrm>
            <a:off x="500034" y="1500174"/>
            <a:ext cx="8229600" cy="610820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54901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3209"/>
              <a:buNone/>
            </a:pPr>
            <a:r>
              <a:rPr lang="en-US"/>
              <a:t>6. Competenze informatiche</a:t>
            </a:r>
            <a:endParaRPr/>
          </a:p>
        </p:txBody>
      </p:sp>
      <p:sp>
        <p:nvSpPr>
          <p:cNvPr id="144" name="Google Shape;144;p9"/>
          <p:cNvSpPr txBox="1"/>
          <p:nvPr>
            <p:ph idx="1" type="body"/>
          </p:nvPr>
        </p:nvSpPr>
        <p:spPr>
          <a:xfrm>
            <a:off x="448965" y="2054655"/>
            <a:ext cx="8229600" cy="41230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651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2800"/>
              <a:buNone/>
            </a:pPr>
            <a:r>
              <a:t/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FBFBF"/>
              </a:buClr>
              <a:buSzPts val="2800"/>
              <a:buChar char="•"/>
            </a:pPr>
            <a:r>
              <a:rPr lang="en-US"/>
              <a:t>Progetto “BYOD”- ex Classi 2.0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FBFBF"/>
              </a:buClr>
              <a:buSzPts val="2800"/>
              <a:buChar char="•"/>
            </a:pPr>
            <a:r>
              <a:rPr lang="en-US"/>
              <a:t>Coding e Robotica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FBFBF"/>
              </a:buClr>
              <a:buSzPts val="2800"/>
              <a:buChar char="•"/>
            </a:pPr>
            <a:r>
              <a:rPr lang="en-US"/>
              <a:t>Grafica, Musica e Video con PC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FBFBF"/>
              </a:buClr>
              <a:buSzPts val="2800"/>
              <a:buChar char="•"/>
            </a:pPr>
            <a:r>
              <a:rPr lang="en-US"/>
              <a:t>Lavoro in Team</a:t>
            </a:r>
            <a:endParaRPr/>
          </a:p>
          <a:p>
            <a:pPr indent="-1651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FBFBF"/>
              </a:buClr>
              <a:buSzPts val="2800"/>
              <a:buNone/>
            </a:pPr>
            <a:r>
              <a:t/>
            </a:r>
            <a:endParaRPr/>
          </a:p>
          <a:p>
            <a:pPr indent="-1651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FBFBF"/>
              </a:buClr>
              <a:buSzPts val="2800"/>
              <a:buNone/>
            </a:pPr>
            <a:r>
              <a:t/>
            </a:r>
            <a:endParaRPr/>
          </a:p>
          <a:p>
            <a:pPr indent="-1651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FBFBF"/>
              </a:buClr>
              <a:buSzPts val="2800"/>
              <a:buNone/>
            </a:pPr>
            <a:r>
              <a:t/>
            </a:r>
            <a:endParaRPr/>
          </a:p>
          <a:p>
            <a:pPr indent="-1651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FBFBF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descr="C:\Users\Simons\AppData\Local\Microsoft\Windows\Temporary Internet Files\Content.IE5\70AW8C8H\75593155_6b7133bd94[1].jpg" id="145" name="Google Shape;145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29454" y="4643446"/>
            <a:ext cx="2014144" cy="20141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2013-08-21T19:17:07Z</dcterms:created>
  <dc:creator>Julian</dc:creator>
</cp:coreProperties>
</file>