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theme/themeOverride12.xml" ContentType="application/vnd.openxmlformats-officedocument.themeOverr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Override5.xml" ContentType="application/vnd.openxmlformats-officedocument.themeOverr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Override19.xml" ContentType="application/vnd.openxmlformats-officedocument.themeOverride+xml"/>
  <Override PartName="/ppt/theme/themeOverride17.xml" ContentType="application/vnd.openxmlformats-officedocument.themeOverride+xml"/>
  <Override PartName="/ppt/theme/themeOverride15.xml" ContentType="application/vnd.openxmlformats-officedocument.themeOverride+xml"/>
  <Override PartName="/ppt/theme/themeOverride24.xml" ContentType="application/vnd.openxmlformats-officedocument.themeOverride+xml"/>
  <Override PartName="/ppt/theme/themeOverride26.xml" ContentType="application/vnd.openxmlformats-officedocument.themeOverr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Override13.xml" ContentType="application/vnd.openxmlformats-officedocument.themeOverride+xml"/>
  <Override PartName="/ppt/theme/themeOverride22.xml" ContentType="application/vnd.openxmlformats-officedocument.themeOverr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theme/themeOverride8.xml" ContentType="application/vnd.openxmlformats-officedocument.themeOverride+xml"/>
  <Override PartName="/ppt/theme/themeOverride11.xml" ContentType="application/vnd.openxmlformats-officedocument.themeOverride+xml"/>
  <Override PartName="/ppt/theme/themeOverride20.xml" ContentType="application/vnd.openxmlformats-officedocument.themeOverr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Override6.xml" ContentType="application/vnd.openxmlformats-officedocument.themeOverr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Override4.xml" ContentType="application/vnd.openxmlformats-officedocument.themeOverr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Override18.xml" ContentType="application/vnd.openxmlformats-officedocument.themeOverride+xml"/>
  <Override PartName="/ppt/theme/themeOverride16.xml" ContentType="application/vnd.openxmlformats-officedocument.themeOverride+xml"/>
  <Override PartName="/ppt/theme/themeOverride25.xml" ContentType="application/vnd.openxmlformats-officedocument.themeOverride+xml"/>
  <Override PartName="/ppt/slides/slide8.xml" ContentType="application/vnd.openxmlformats-officedocument.presentationml.slide+xml"/>
  <Override PartName="/ppt/theme/themeOverride9.xml" ContentType="application/vnd.openxmlformats-officedocument.themeOverride+xml"/>
  <Override PartName="/ppt/theme/themeOverride14.xml" ContentType="application/vnd.openxmlformats-officedocument.themeOverride+xml"/>
  <Override PartName="/ppt/theme/themeOverride23.xml" ContentType="application/vnd.openxmlformats-officedocument.themeOverr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Override7.xml" ContentType="application/vnd.openxmlformats-officedocument.themeOverride+xml"/>
  <Override PartName="/ppt/theme/themeOverride21.xml" ContentType="application/vnd.openxmlformats-officedocument.themeOverr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Override10.xml" ContentType="application/vnd.openxmlformats-officedocument.themeOverr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  <p:sldMasterId id="2147483961" r:id="rId2"/>
  </p:sldMasterIdLst>
  <p:notesMasterIdLst>
    <p:notesMasterId r:id="rId42"/>
  </p:notesMasterIdLst>
  <p:sldIdLst>
    <p:sldId id="315" r:id="rId3"/>
    <p:sldId id="257" r:id="rId4"/>
    <p:sldId id="287" r:id="rId5"/>
    <p:sldId id="258" r:id="rId6"/>
    <p:sldId id="268" r:id="rId7"/>
    <p:sldId id="271" r:id="rId8"/>
    <p:sldId id="308" r:id="rId9"/>
    <p:sldId id="262" r:id="rId10"/>
    <p:sldId id="273" r:id="rId11"/>
    <p:sldId id="274" r:id="rId12"/>
    <p:sldId id="327" r:id="rId13"/>
    <p:sldId id="309" r:id="rId14"/>
    <p:sldId id="263" r:id="rId15"/>
    <p:sldId id="280" r:id="rId16"/>
    <p:sldId id="281" r:id="rId17"/>
    <p:sldId id="282" r:id="rId18"/>
    <p:sldId id="283" r:id="rId19"/>
    <p:sldId id="284" r:id="rId20"/>
    <p:sldId id="285" r:id="rId21"/>
    <p:sldId id="310" r:id="rId22"/>
    <p:sldId id="322" r:id="rId23"/>
    <p:sldId id="325" r:id="rId24"/>
    <p:sldId id="326" r:id="rId25"/>
    <p:sldId id="313" r:id="rId26"/>
    <p:sldId id="346" r:id="rId27"/>
    <p:sldId id="345" r:id="rId28"/>
    <p:sldId id="314" r:id="rId29"/>
    <p:sldId id="260" r:id="rId30"/>
    <p:sldId id="329" r:id="rId31"/>
    <p:sldId id="341" r:id="rId32"/>
    <p:sldId id="330" r:id="rId33"/>
    <p:sldId id="332" r:id="rId34"/>
    <p:sldId id="334" r:id="rId35"/>
    <p:sldId id="335" r:id="rId36"/>
    <p:sldId id="336" r:id="rId37"/>
    <p:sldId id="337" r:id="rId38"/>
    <p:sldId id="338" r:id="rId39"/>
    <p:sldId id="339" r:id="rId40"/>
    <p:sldId id="340" r:id="rId4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Stile medio 2 - Color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576" autoAdjust="0"/>
  </p:normalViewPr>
  <p:slideViewPr>
    <p:cSldViewPr>
      <p:cViewPr>
        <p:scale>
          <a:sx n="75" d="100"/>
          <a:sy n="75" d="100"/>
        </p:scale>
        <p:origin x="-110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9D5CDE-2D21-4756-AB9D-589AB4E90E0B}" type="datetimeFigureOut">
              <a:rPr lang="it-IT" smtClean="0"/>
              <a:pPr/>
              <a:t>11/01/2016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41C49A-2ECD-4DB2-A2F0-B33401EC9CE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017022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2003 HP corporate presentation. All rights reserved.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734164-5899-4876-86CE-6D845F734BE1}" type="slidenum">
              <a:rPr lang="en-US"/>
              <a:pPr/>
              <a:t>1</a:t>
            </a:fld>
            <a:endParaRPr lang="en-US"/>
          </a:p>
        </p:txBody>
      </p:sp>
      <p:sp>
        <p:nvSpPr>
          <p:cNvPr id="77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062044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4B6055F8-1D02-4417-9241-55C834FD9970}" type="datetimeFigureOut">
              <a:rPr lang="it-IT" smtClean="0"/>
              <a:pPr/>
              <a:t>11/01/2016</a:t>
            </a:fld>
            <a:endParaRPr lang="it-IT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it-IT"/>
          </a:p>
        </p:txBody>
      </p:sp>
      <p:sp>
        <p:nvSpPr>
          <p:cNvPr id="10" name="Rettangolo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tangolo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ttangolo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ttangolo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Connettore 1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Connettore 1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ttore 1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ttore 1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Connettore 1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ttangolo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11/01/2016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11/01/2016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Diapositiva titol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925" name="Picture 29" descr="sfondo-ppt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233988"/>
          </a:xfrm>
          <a:prstGeom prst="rect">
            <a:avLst/>
          </a:prstGeom>
          <a:noFill/>
        </p:spPr>
      </p:pic>
      <p:pic>
        <p:nvPicPr>
          <p:cNvPr id="208927" name="Picture 31" descr="cerchi_1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700" y="19050"/>
            <a:ext cx="6858000" cy="5143500"/>
          </a:xfrm>
          <a:prstGeom prst="rect">
            <a:avLst/>
          </a:prstGeom>
          <a:noFill/>
        </p:spPr>
      </p:pic>
      <p:pic>
        <p:nvPicPr>
          <p:cNvPr id="208928" name="Picture 32" descr="cerchi_3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444500" y="857250"/>
            <a:ext cx="6858000" cy="5143500"/>
          </a:xfrm>
          <a:prstGeom prst="rect">
            <a:avLst/>
          </a:prstGeom>
          <a:noFill/>
        </p:spPr>
      </p:pic>
      <p:sp>
        <p:nvSpPr>
          <p:cNvPr id="208902" name="Text Box 6"/>
          <p:cNvSpPr txBox="1">
            <a:spLocks noChangeArrowheads="1"/>
          </p:cNvSpPr>
          <p:nvPr userDrawn="1"/>
        </p:nvSpPr>
        <p:spPr bwMode="auto">
          <a:xfrm>
            <a:off x="465138" y="6399213"/>
            <a:ext cx="6019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900">
                <a:solidFill>
                  <a:srgbClr val="E5381A"/>
                </a:solidFill>
                <a:latin typeface="Comic Sans MS" pitchFamily="66" charset="0"/>
              </a:rPr>
              <a:t>© 2013 Imparole</a:t>
            </a:r>
          </a:p>
        </p:txBody>
      </p:sp>
      <p:sp>
        <p:nvSpPr>
          <p:cNvPr id="208901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038225" y="844550"/>
            <a:ext cx="5651500" cy="3656013"/>
          </a:xfrm>
        </p:spPr>
        <p:txBody>
          <a:bodyPr/>
          <a:lstStyle>
            <a:lvl1pPr>
              <a:lnSpc>
                <a:spcPct val="100000"/>
              </a:lnSpc>
              <a:spcBef>
                <a:spcPct val="50000"/>
              </a:spcBef>
              <a:defRPr sz="3200" b="1" i="1"/>
            </a:lvl1pPr>
          </a:lstStyle>
          <a:p>
            <a:r>
              <a:rPr lang="en-US"/>
              <a:t>Corso</a:t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>PPP</a:t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>VVbbb</a:t>
            </a:r>
          </a:p>
        </p:txBody>
      </p:sp>
      <p:sp>
        <p:nvSpPr>
          <p:cNvPr id="208920" name="Rectangle 24"/>
          <p:cNvSpPr>
            <a:spLocks noChangeArrowheads="1"/>
          </p:cNvSpPr>
          <p:nvPr userDrawn="1"/>
        </p:nvSpPr>
        <p:spPr bwMode="auto">
          <a:xfrm>
            <a:off x="4243388" y="31670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208922" name="Rectangle 26"/>
          <p:cNvSpPr>
            <a:spLocks noChangeArrowheads="1"/>
          </p:cNvSpPr>
          <p:nvPr userDrawn="1"/>
        </p:nvSpPr>
        <p:spPr bwMode="auto">
          <a:xfrm>
            <a:off x="4048125" y="32432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208924" name="Text Box 28"/>
          <p:cNvSpPr txBox="1">
            <a:spLocks noChangeArrowheads="1"/>
          </p:cNvSpPr>
          <p:nvPr userDrawn="1"/>
        </p:nvSpPr>
        <p:spPr bwMode="auto">
          <a:xfrm>
            <a:off x="3167063" y="6040438"/>
            <a:ext cx="1797050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600" b="1" i="1">
              <a:solidFill>
                <a:srgbClr val="E5381A"/>
              </a:solidFill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r>
              <a:rPr lang="en-US" sz="1600" b="1" i="1">
                <a:solidFill>
                  <a:srgbClr val="E5381A"/>
                </a:solidFill>
                <a:latin typeface="Comic Sans MS" pitchFamily="66" charset="0"/>
              </a:rPr>
              <a:t>www.imparole.it</a:t>
            </a:r>
          </a:p>
        </p:txBody>
      </p:sp>
      <p:pic>
        <p:nvPicPr>
          <p:cNvPr id="208926" name="Picture 30" descr="logo_ombra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46238" y="5322888"/>
            <a:ext cx="5116512" cy="1535112"/>
          </a:xfrm>
          <a:prstGeom prst="rect">
            <a:avLst/>
          </a:prstGeom>
          <a:noFill/>
        </p:spPr>
      </p:pic>
      <p:sp>
        <p:nvSpPr>
          <p:cNvPr id="208930" name="Text Box 34"/>
          <p:cNvSpPr txBox="1">
            <a:spLocks noChangeArrowheads="1"/>
          </p:cNvSpPr>
          <p:nvPr userDrawn="1"/>
        </p:nvSpPr>
        <p:spPr bwMode="auto">
          <a:xfrm>
            <a:off x="6865938" y="5672138"/>
            <a:ext cx="2278062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i="1">
                <a:solidFill>
                  <a:srgbClr val="E5381A"/>
                </a:solidFill>
                <a:latin typeface="Comic Sans MS" pitchFamily="66" charset="0"/>
              </a:rPr>
              <a:t>Cernusco sul Naviglio</a:t>
            </a:r>
          </a:p>
          <a:p>
            <a:pPr>
              <a:spcBef>
                <a:spcPct val="50000"/>
              </a:spcBef>
            </a:pPr>
            <a:r>
              <a:rPr lang="en-US" sz="1200" b="1" i="1">
                <a:solidFill>
                  <a:srgbClr val="E5381A"/>
                </a:solidFill>
                <a:latin typeface="Comic Sans MS" pitchFamily="66" charset="0"/>
              </a:rPr>
              <a:t>Milano</a:t>
            </a:r>
          </a:p>
          <a:p>
            <a:pPr>
              <a:spcBef>
                <a:spcPct val="50000"/>
              </a:spcBef>
            </a:pPr>
            <a:r>
              <a:rPr lang="en-US" sz="1200" b="1" i="1">
                <a:solidFill>
                  <a:srgbClr val="E5381A"/>
                </a:solidFill>
                <a:latin typeface="Comic Sans MS" pitchFamily="66" charset="0"/>
              </a:rPr>
              <a:t>Seveso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925" name="Picture 29" descr="sfondo-pp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233988"/>
          </a:xfrm>
          <a:prstGeom prst="rect">
            <a:avLst/>
          </a:prstGeom>
          <a:noFill/>
        </p:spPr>
      </p:pic>
      <p:pic>
        <p:nvPicPr>
          <p:cNvPr id="208927" name="Picture 31" descr="cerchi_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700" y="19050"/>
            <a:ext cx="6858000" cy="5143500"/>
          </a:xfrm>
          <a:prstGeom prst="rect">
            <a:avLst/>
          </a:prstGeom>
          <a:noFill/>
        </p:spPr>
      </p:pic>
      <p:pic>
        <p:nvPicPr>
          <p:cNvPr id="208928" name="Picture 32" descr="cerchi_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444500" y="857250"/>
            <a:ext cx="6858000" cy="5143500"/>
          </a:xfrm>
          <a:prstGeom prst="rect">
            <a:avLst/>
          </a:prstGeom>
          <a:noFill/>
        </p:spPr>
      </p:pic>
      <p:sp>
        <p:nvSpPr>
          <p:cNvPr id="208902" name="Text Box 6"/>
          <p:cNvSpPr txBox="1">
            <a:spLocks noChangeArrowheads="1"/>
          </p:cNvSpPr>
          <p:nvPr/>
        </p:nvSpPr>
        <p:spPr bwMode="auto">
          <a:xfrm>
            <a:off x="465138" y="6399213"/>
            <a:ext cx="6019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900">
                <a:solidFill>
                  <a:srgbClr val="E5381A"/>
                </a:solidFill>
                <a:latin typeface="Comic Sans MS" pitchFamily="66" charset="0"/>
              </a:rPr>
              <a:t>© 2013 Imparole</a:t>
            </a:r>
          </a:p>
        </p:txBody>
      </p:sp>
      <p:sp>
        <p:nvSpPr>
          <p:cNvPr id="208901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038225" y="844550"/>
            <a:ext cx="5651500" cy="3656013"/>
          </a:xfrm>
        </p:spPr>
        <p:txBody>
          <a:bodyPr/>
          <a:lstStyle>
            <a:lvl1pPr>
              <a:lnSpc>
                <a:spcPct val="100000"/>
              </a:lnSpc>
              <a:spcBef>
                <a:spcPct val="50000"/>
              </a:spcBef>
              <a:defRPr sz="3200" b="1" i="1"/>
            </a:lvl1pPr>
          </a:lstStyle>
          <a:p>
            <a:r>
              <a:rPr lang="en-US"/>
              <a:t>Corso</a:t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>PPP</a:t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>VVbbb</a:t>
            </a:r>
          </a:p>
        </p:txBody>
      </p:sp>
      <p:sp>
        <p:nvSpPr>
          <p:cNvPr id="208920" name="Rectangle 24"/>
          <p:cNvSpPr>
            <a:spLocks noChangeArrowheads="1"/>
          </p:cNvSpPr>
          <p:nvPr/>
        </p:nvSpPr>
        <p:spPr bwMode="auto">
          <a:xfrm>
            <a:off x="4243388" y="31670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208922" name="Rectangle 26"/>
          <p:cNvSpPr>
            <a:spLocks noChangeArrowheads="1"/>
          </p:cNvSpPr>
          <p:nvPr/>
        </p:nvSpPr>
        <p:spPr bwMode="auto">
          <a:xfrm>
            <a:off x="4048125" y="32432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208924" name="Text Box 28"/>
          <p:cNvSpPr txBox="1">
            <a:spLocks noChangeArrowheads="1"/>
          </p:cNvSpPr>
          <p:nvPr/>
        </p:nvSpPr>
        <p:spPr bwMode="auto">
          <a:xfrm>
            <a:off x="3167063" y="6040438"/>
            <a:ext cx="1797050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600" b="1" i="1">
              <a:solidFill>
                <a:srgbClr val="E5381A"/>
              </a:solidFill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r>
              <a:rPr lang="en-US" sz="1600" b="1" i="1">
                <a:solidFill>
                  <a:srgbClr val="E5381A"/>
                </a:solidFill>
                <a:latin typeface="Comic Sans MS" pitchFamily="66" charset="0"/>
              </a:rPr>
              <a:t>www.imparole.it</a:t>
            </a:r>
          </a:p>
        </p:txBody>
      </p:sp>
      <p:pic>
        <p:nvPicPr>
          <p:cNvPr id="208926" name="Picture 30" descr="logo_ombr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46238" y="5322888"/>
            <a:ext cx="5116512" cy="1535112"/>
          </a:xfrm>
          <a:prstGeom prst="rect">
            <a:avLst/>
          </a:prstGeom>
          <a:noFill/>
        </p:spPr>
      </p:pic>
      <p:sp>
        <p:nvSpPr>
          <p:cNvPr id="208930" name="Text Box 34"/>
          <p:cNvSpPr txBox="1">
            <a:spLocks noChangeArrowheads="1"/>
          </p:cNvSpPr>
          <p:nvPr/>
        </p:nvSpPr>
        <p:spPr bwMode="auto">
          <a:xfrm>
            <a:off x="6865938" y="5672138"/>
            <a:ext cx="2278062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i="1">
                <a:solidFill>
                  <a:srgbClr val="E5381A"/>
                </a:solidFill>
                <a:latin typeface="Comic Sans MS" pitchFamily="66" charset="0"/>
              </a:rPr>
              <a:t>Cernusco sul Naviglio</a:t>
            </a:r>
          </a:p>
          <a:p>
            <a:pPr>
              <a:spcBef>
                <a:spcPct val="50000"/>
              </a:spcBef>
            </a:pPr>
            <a:r>
              <a:rPr lang="en-US" sz="1200" b="1" i="1">
                <a:solidFill>
                  <a:srgbClr val="E5381A"/>
                </a:solidFill>
                <a:latin typeface="Comic Sans MS" pitchFamily="66" charset="0"/>
              </a:rPr>
              <a:t>Milano</a:t>
            </a:r>
          </a:p>
          <a:p>
            <a:pPr>
              <a:spcBef>
                <a:spcPct val="50000"/>
              </a:spcBef>
            </a:pPr>
            <a:r>
              <a:rPr lang="en-US" sz="1200" b="1" i="1">
                <a:solidFill>
                  <a:srgbClr val="E5381A"/>
                </a:solidFill>
                <a:latin typeface="Comic Sans MS" pitchFamily="66" charset="0"/>
              </a:rPr>
              <a:t>Seveso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341313" y="1447800"/>
            <a:ext cx="4059237" cy="4962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52950" y="1447800"/>
            <a:ext cx="4060825" cy="4962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B6055F8-1D02-4417-9241-55C834FD9970}" type="datetimeFigureOut">
              <a:rPr lang="it-IT" smtClean="0"/>
              <a:pPr/>
              <a:t>11/01/2016</a:t>
            </a:fld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46850" y="-185738"/>
            <a:ext cx="2066925" cy="65960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341313" y="-185738"/>
            <a:ext cx="6053137" cy="65960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4B6055F8-1D02-4417-9241-55C834FD9970}" type="datetimeFigureOut">
              <a:rPr lang="it-IT" smtClean="0"/>
              <a:pPr/>
              <a:t>11/01/2016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it-IT"/>
          </a:p>
        </p:txBody>
      </p:sp>
      <p:sp>
        <p:nvSpPr>
          <p:cNvPr id="9" name="Rettangolo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tangolo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tangolo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tangolo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ttore 1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Connettore 1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ttore 1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ttore 1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Connettore 1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ttangolo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nettore 1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11/01/2016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9" name="Segnaposto contenuto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11/01/2016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2" name="Segnaposto testo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4" name="Segnaposto testo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B6055F8-1D02-4417-9241-55C834FD9970}" type="datetimeFigureOut">
              <a:rPr lang="it-IT" smtClean="0"/>
              <a:pPr/>
              <a:t>11/01/2016</a:t>
            </a:fld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11/01/2016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ttore 1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8" name="Connettore 1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ttangolo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ttore 1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Segnaposto contenuto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1" name="Segnaposto data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B6055F8-1D02-4417-9241-55C834FD9970}" type="datetimeFigureOut">
              <a:rPr lang="it-IT" smtClean="0"/>
              <a:pPr/>
              <a:t>11/01/2016</a:t>
            </a:fld>
            <a:endParaRPr lang="it-IT"/>
          </a:p>
        </p:txBody>
      </p:sp>
      <p:sp>
        <p:nvSpPr>
          <p:cNvPr id="22" name="Segnaposto numero diapositiva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3" name="Segnaposto piè di pagina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0" name="Connettore 1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ttangolo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nettore 1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Connettore 1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nettore 1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Segnaposto dat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B6055F8-1D02-4417-9241-55C834FD9970}" type="datetimeFigureOut">
              <a:rPr lang="it-IT" smtClean="0"/>
              <a:pPr/>
              <a:t>11/01/2016</a:t>
            </a:fld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1" name="Segnaposto piè di pagina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8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nettore 1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B6055F8-1D02-4417-9241-55C834FD9970}" type="datetimeFigureOut">
              <a:rPr lang="it-IT" smtClean="0"/>
              <a:pPr/>
              <a:t>11/01/2016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ttangolo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  <p:sldLayoutId id="2147483960" r:id="rId12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887" name="Picture 15" descr="bici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085138" y="165100"/>
            <a:ext cx="938212" cy="747713"/>
          </a:xfrm>
          <a:prstGeom prst="rect">
            <a:avLst/>
          </a:prstGeom>
          <a:noFill/>
        </p:spPr>
      </p:pic>
      <p:pic>
        <p:nvPicPr>
          <p:cNvPr id="207890" name="Picture 18" descr="cerchi_4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143000" y="0"/>
            <a:ext cx="8001000" cy="6000750"/>
          </a:xfrm>
          <a:prstGeom prst="rect">
            <a:avLst/>
          </a:prstGeom>
          <a:noFill/>
        </p:spPr>
      </p:pic>
      <p:sp>
        <p:nvSpPr>
          <p:cNvPr id="20787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9600" y="6629400"/>
            <a:ext cx="76200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900">
                <a:solidFill>
                  <a:srgbClr val="848589"/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07879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-185738"/>
            <a:ext cx="7629525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7880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1313" y="1447800"/>
            <a:ext cx="8272462" cy="496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7885" name="Text Box 13"/>
          <p:cNvSpPr txBox="1">
            <a:spLocks noChangeArrowheads="1"/>
          </p:cNvSpPr>
          <p:nvPr/>
        </p:nvSpPr>
        <p:spPr bwMode="auto">
          <a:xfrm>
            <a:off x="3327400" y="6491288"/>
            <a:ext cx="26368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it-IT" sz="1800"/>
          </a:p>
        </p:txBody>
      </p:sp>
      <p:sp>
        <p:nvSpPr>
          <p:cNvPr id="207886" name="Text Box 14"/>
          <p:cNvSpPr txBox="1">
            <a:spLocks noChangeArrowheads="1"/>
          </p:cNvSpPr>
          <p:nvPr/>
        </p:nvSpPr>
        <p:spPr bwMode="auto">
          <a:xfrm>
            <a:off x="4851400" y="6464300"/>
            <a:ext cx="33813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>
                <a:solidFill>
                  <a:srgbClr val="FF0000"/>
                </a:solidFill>
                <a:latin typeface="Comic Sans MS" pitchFamily="66" charset="0"/>
              </a:rPr>
              <a:t>	   </a:t>
            </a:r>
            <a:r>
              <a:rPr lang="it-IT" b="1">
                <a:solidFill>
                  <a:srgbClr val="FF0000"/>
                </a:solidFill>
                <a:latin typeface="Comic Sans MS" pitchFamily="66" charset="0"/>
              </a:rPr>
              <a:t>www.imparole.it</a:t>
            </a:r>
          </a:p>
        </p:txBody>
      </p:sp>
      <p:pic>
        <p:nvPicPr>
          <p:cNvPr id="207892" name="Picture 20" descr="logo-ppt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46075" y="6345238"/>
            <a:ext cx="1503363" cy="423862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3963" r:id="rId2"/>
    <p:sldLayoutId id="2147483964" r:id="rId3"/>
    <p:sldLayoutId id="2147483965" r:id="rId4"/>
    <p:sldLayoutId id="2147483966" r:id="rId5"/>
    <p:sldLayoutId id="2147483967" r:id="rId6"/>
    <p:sldLayoutId id="2147483968" r:id="rId7"/>
    <p:sldLayoutId id="2147483969" r:id="rId8"/>
    <p:sldLayoutId id="2147483970" r:id="rId9"/>
    <p:sldLayoutId id="2147483971" r:id="rId10"/>
    <p:sldLayoutId id="2147483972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E5381A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E5381A"/>
          </a:solidFill>
          <a:latin typeface="Comic Sans MS" pitchFamily="66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E5381A"/>
          </a:solidFill>
          <a:latin typeface="Comic Sans MS" pitchFamily="66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E5381A"/>
          </a:solidFill>
          <a:latin typeface="Comic Sans MS" pitchFamily="66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E5381A"/>
          </a:solidFill>
          <a:latin typeface="Comic Sans MS" pitchFamily="66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E5381A"/>
          </a:solidFill>
          <a:latin typeface="Comic Sans MS" pitchFamily="66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E5381A"/>
          </a:solidFill>
          <a:latin typeface="Comic Sans MS" pitchFamily="66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E5381A"/>
          </a:solidFill>
          <a:latin typeface="Comic Sans MS" pitchFamily="66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E5381A"/>
          </a:solidFill>
          <a:latin typeface="Comic Sans MS" pitchFamily="66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ct val="30000"/>
        </a:spcBef>
        <a:spcAft>
          <a:spcPct val="10000"/>
        </a:spcAft>
        <a:buClr>
          <a:srgbClr val="B2B3B5"/>
        </a:buClr>
        <a:buSzPct val="7500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571500" indent="-228600" algn="l" rtl="0" fontAlgn="base">
        <a:lnSpc>
          <a:spcPct val="90000"/>
        </a:lnSpc>
        <a:spcBef>
          <a:spcPct val="10000"/>
        </a:spcBef>
        <a:spcAft>
          <a:spcPct val="10000"/>
        </a:spcAft>
        <a:buClr>
          <a:srgbClr val="B2B3B5"/>
        </a:buClr>
        <a:buFont typeface="Arial" charset="0"/>
        <a:buChar char="−"/>
        <a:defRPr sz="2400">
          <a:solidFill>
            <a:schemeClr val="tx1"/>
          </a:solidFill>
          <a:latin typeface="+mn-lt"/>
        </a:defRPr>
      </a:lvl2pPr>
      <a:lvl3pPr marL="914400" indent="-228600" algn="l" rtl="0" fontAlgn="base">
        <a:lnSpc>
          <a:spcPct val="90000"/>
        </a:lnSpc>
        <a:spcBef>
          <a:spcPct val="10000"/>
        </a:spcBef>
        <a:spcAft>
          <a:spcPct val="10000"/>
        </a:spcAft>
        <a:buClr>
          <a:srgbClr val="B2B3B5"/>
        </a:buClr>
        <a:buChar char="•"/>
        <a:defRPr sz="2000">
          <a:solidFill>
            <a:schemeClr val="tx1"/>
          </a:solidFill>
          <a:latin typeface="+mn-lt"/>
        </a:defRPr>
      </a:lvl3pPr>
      <a:lvl4pPr marL="1257300" indent="-228600" algn="l" rtl="0" fontAlgn="base">
        <a:lnSpc>
          <a:spcPct val="90000"/>
        </a:lnSpc>
        <a:spcBef>
          <a:spcPct val="10000"/>
        </a:spcBef>
        <a:spcAft>
          <a:spcPct val="10000"/>
        </a:spcAft>
        <a:buClr>
          <a:srgbClr val="B2B3B5"/>
        </a:buClr>
        <a:buFont typeface="Arial" charset="0"/>
        <a:buChar char="−"/>
        <a:defRPr sz="2000">
          <a:solidFill>
            <a:schemeClr val="tx1"/>
          </a:solidFill>
          <a:latin typeface="+mn-lt"/>
        </a:defRPr>
      </a:lvl4pPr>
      <a:lvl5pPr marL="1600200" indent="-228600" algn="l" rtl="0" fontAlgn="base">
        <a:lnSpc>
          <a:spcPct val="90000"/>
        </a:lnSpc>
        <a:spcBef>
          <a:spcPct val="10000"/>
        </a:spcBef>
        <a:spcAft>
          <a:spcPct val="10000"/>
        </a:spcAft>
        <a:buClr>
          <a:srgbClr val="B2B3B5"/>
        </a:buClr>
        <a:buChar char="•"/>
        <a:defRPr sz="2000">
          <a:solidFill>
            <a:schemeClr val="tx1"/>
          </a:solidFill>
          <a:latin typeface="+mn-lt"/>
        </a:defRPr>
      </a:lvl5pPr>
      <a:lvl6pPr marL="2057400" indent="-228600" algn="l" rtl="0" fontAlgn="base">
        <a:lnSpc>
          <a:spcPct val="90000"/>
        </a:lnSpc>
        <a:spcBef>
          <a:spcPct val="10000"/>
        </a:spcBef>
        <a:spcAft>
          <a:spcPct val="10000"/>
        </a:spcAft>
        <a:buClr>
          <a:srgbClr val="B2B3B5"/>
        </a:buClr>
        <a:buChar char="•"/>
        <a:defRPr sz="2000">
          <a:solidFill>
            <a:schemeClr val="tx1"/>
          </a:solidFill>
          <a:latin typeface="+mn-lt"/>
        </a:defRPr>
      </a:lvl6pPr>
      <a:lvl7pPr marL="2514600" indent="-228600" algn="l" rtl="0" fontAlgn="base">
        <a:lnSpc>
          <a:spcPct val="90000"/>
        </a:lnSpc>
        <a:spcBef>
          <a:spcPct val="10000"/>
        </a:spcBef>
        <a:spcAft>
          <a:spcPct val="10000"/>
        </a:spcAft>
        <a:buClr>
          <a:srgbClr val="B2B3B5"/>
        </a:buClr>
        <a:buChar char="•"/>
        <a:defRPr sz="2000">
          <a:solidFill>
            <a:schemeClr val="tx1"/>
          </a:solidFill>
          <a:latin typeface="+mn-lt"/>
        </a:defRPr>
      </a:lvl7pPr>
      <a:lvl8pPr marL="2971800" indent="-228600" algn="l" rtl="0" fontAlgn="base">
        <a:lnSpc>
          <a:spcPct val="90000"/>
        </a:lnSpc>
        <a:spcBef>
          <a:spcPct val="10000"/>
        </a:spcBef>
        <a:spcAft>
          <a:spcPct val="10000"/>
        </a:spcAft>
        <a:buClr>
          <a:srgbClr val="B2B3B5"/>
        </a:buClr>
        <a:buChar char="•"/>
        <a:defRPr sz="2000">
          <a:solidFill>
            <a:schemeClr val="tx1"/>
          </a:solidFill>
          <a:latin typeface="+mn-lt"/>
        </a:defRPr>
      </a:lvl8pPr>
      <a:lvl9pPr marL="3429000" indent="-228600" algn="l" rtl="0" fontAlgn="base">
        <a:lnSpc>
          <a:spcPct val="90000"/>
        </a:lnSpc>
        <a:spcBef>
          <a:spcPct val="10000"/>
        </a:spcBef>
        <a:spcAft>
          <a:spcPct val="10000"/>
        </a:spcAft>
        <a:buClr>
          <a:srgbClr val="B2B3B5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1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2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2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23.xml"/><Relationship Id="rId4" Type="http://schemas.openxmlformats.org/officeDocument/2006/relationships/image" Target="../media/image2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2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2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10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148" name="Text Box 4"/>
          <p:cNvSpPr txBox="1">
            <a:spLocks noChangeArrowheads="1"/>
          </p:cNvSpPr>
          <p:nvPr/>
        </p:nvSpPr>
        <p:spPr bwMode="auto">
          <a:xfrm>
            <a:off x="827584" y="1224042"/>
            <a:ext cx="7632848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it-IT" sz="3200" b="1" dirty="0" smtClean="0">
                <a:solidFill>
                  <a:schemeClr val="bg1"/>
                </a:solidFill>
                <a:latin typeface="Century Schoolbook" pitchFamily="18" charset="0"/>
              </a:rPr>
              <a:t>USO DEL TABLET PER LA DIDATTICA INCLUSIVA</a:t>
            </a:r>
          </a:p>
          <a:p>
            <a:pPr>
              <a:spcBef>
                <a:spcPct val="50000"/>
              </a:spcBef>
            </a:pPr>
            <a:r>
              <a:rPr lang="it-IT" sz="3200" b="1" dirty="0" smtClean="0">
                <a:solidFill>
                  <a:schemeClr val="bg1"/>
                </a:solidFill>
                <a:latin typeface="Century Schoolbook" pitchFamily="18" charset="0"/>
              </a:rPr>
              <a:t>2015 </a:t>
            </a:r>
            <a:r>
              <a:rPr lang="it-IT" sz="3200" b="1" dirty="0">
                <a:solidFill>
                  <a:schemeClr val="bg1"/>
                </a:solidFill>
                <a:latin typeface="Century Schoolbook" pitchFamily="18" charset="0"/>
              </a:rPr>
              <a:t>- </a:t>
            </a:r>
            <a:r>
              <a:rPr lang="it-IT" sz="3200" b="1" dirty="0" smtClean="0">
                <a:solidFill>
                  <a:schemeClr val="bg1"/>
                </a:solidFill>
                <a:latin typeface="Century Schoolbook" pitchFamily="18" charset="0"/>
              </a:rPr>
              <a:t>2016</a:t>
            </a:r>
            <a:endParaRPr lang="it-IT" sz="3200" b="1" dirty="0">
              <a:solidFill>
                <a:schemeClr val="bg1"/>
              </a:solidFill>
              <a:latin typeface="Century Schoolbook" pitchFamily="18" charset="0"/>
            </a:endParaRPr>
          </a:p>
          <a:p>
            <a:pPr>
              <a:spcBef>
                <a:spcPct val="50000"/>
              </a:spcBef>
            </a:pPr>
            <a:endParaRPr lang="it-IT" sz="2400" b="1" dirty="0" smtClean="0">
              <a:solidFill>
                <a:schemeClr val="bg1"/>
              </a:solidFill>
              <a:latin typeface="Century Schoolbook" pitchFamily="18" charset="0"/>
            </a:endParaRPr>
          </a:p>
          <a:p>
            <a:endParaRPr lang="it-IT" sz="1600" b="1" dirty="0" smtClean="0">
              <a:solidFill>
                <a:schemeClr val="bg1"/>
              </a:solidFill>
              <a:latin typeface="Century Schoolbook" pitchFamily="18" charset="0"/>
            </a:endParaRPr>
          </a:p>
          <a:p>
            <a:r>
              <a:rPr lang="it-IT" sz="1600" b="1" dirty="0" smtClean="0">
                <a:solidFill>
                  <a:schemeClr val="bg1"/>
                </a:solidFill>
                <a:latin typeface="Century Schoolbook" pitchFamily="18" charset="0"/>
              </a:rPr>
              <a:t>D.ssa </a:t>
            </a:r>
            <a:r>
              <a:rPr lang="it-IT" sz="1600" b="1" dirty="0" err="1" smtClean="0">
                <a:solidFill>
                  <a:schemeClr val="bg1"/>
                </a:solidFill>
                <a:latin typeface="Century Schoolbook" pitchFamily="18" charset="0"/>
              </a:rPr>
              <a:t>Vinia</a:t>
            </a:r>
            <a:r>
              <a:rPr lang="it-IT" sz="1600" b="1" dirty="0" smtClean="0">
                <a:solidFill>
                  <a:schemeClr val="bg1"/>
                </a:solidFill>
                <a:latin typeface="Century Schoolbook" pitchFamily="18" charset="0"/>
              </a:rPr>
              <a:t> </a:t>
            </a:r>
            <a:r>
              <a:rPr lang="it-IT" sz="1600" b="1" dirty="0" err="1" smtClean="0">
                <a:solidFill>
                  <a:schemeClr val="bg1"/>
                </a:solidFill>
                <a:latin typeface="Century Schoolbook" pitchFamily="18" charset="0"/>
              </a:rPr>
              <a:t>Lovati</a:t>
            </a:r>
            <a:endParaRPr lang="it-IT" sz="1600" b="1" dirty="0" smtClean="0">
              <a:solidFill>
                <a:schemeClr val="bg1"/>
              </a:solidFill>
              <a:latin typeface="Century Schoolbook" pitchFamily="18" charset="0"/>
            </a:endParaRPr>
          </a:p>
          <a:p>
            <a:r>
              <a:rPr lang="it-IT" sz="1600" b="1" dirty="0" smtClean="0">
                <a:solidFill>
                  <a:schemeClr val="bg1"/>
                </a:solidFill>
                <a:latin typeface="Century Schoolbook" pitchFamily="18" charset="0"/>
              </a:rPr>
              <a:t>D.ssa Eleonora </a:t>
            </a:r>
            <a:r>
              <a:rPr lang="it-IT" sz="1600" b="1" dirty="0" err="1" smtClean="0">
                <a:solidFill>
                  <a:schemeClr val="bg1"/>
                </a:solidFill>
                <a:latin typeface="Century Schoolbook" pitchFamily="18" charset="0"/>
              </a:rPr>
              <a:t>Podda</a:t>
            </a:r>
            <a:r>
              <a:rPr lang="it-IT" sz="1600" b="1" dirty="0" smtClean="0">
                <a:solidFill>
                  <a:schemeClr val="bg1"/>
                </a:solidFill>
                <a:latin typeface="Century Schoolbook" pitchFamily="18" charset="0"/>
              </a:rPr>
              <a:t> </a:t>
            </a:r>
          </a:p>
          <a:p>
            <a:r>
              <a:rPr lang="it-IT" sz="1600" b="1" dirty="0" smtClean="0">
                <a:solidFill>
                  <a:schemeClr val="bg1"/>
                </a:solidFill>
                <a:latin typeface="Century Schoolbook" pitchFamily="18" charset="0"/>
              </a:rPr>
              <a:t>D.ssa Raffaella </a:t>
            </a:r>
            <a:r>
              <a:rPr lang="it-IT" sz="1600" b="1" dirty="0" err="1" smtClean="0">
                <a:solidFill>
                  <a:schemeClr val="bg1"/>
                </a:solidFill>
                <a:latin typeface="Century Schoolbook" pitchFamily="18" charset="0"/>
              </a:rPr>
              <a:t>Rosas</a:t>
            </a:r>
            <a:endParaRPr lang="it-IT" sz="1600" b="1" dirty="0" smtClean="0">
              <a:solidFill>
                <a:schemeClr val="bg1"/>
              </a:solidFill>
              <a:latin typeface="Century Schoolbook" pitchFamily="18" charset="0"/>
            </a:endParaRPr>
          </a:p>
          <a:p>
            <a:r>
              <a:rPr lang="it-IT" sz="1600" b="1" dirty="0" smtClean="0">
                <a:solidFill>
                  <a:schemeClr val="bg1"/>
                </a:solidFill>
                <a:latin typeface="Century Schoolbook" pitchFamily="18" charset="0"/>
              </a:rPr>
              <a:t>Dott. Stefano </a:t>
            </a:r>
            <a:r>
              <a:rPr lang="it-IT" sz="1600" b="1" dirty="0" err="1" smtClean="0">
                <a:solidFill>
                  <a:schemeClr val="bg1"/>
                </a:solidFill>
                <a:latin typeface="Century Schoolbook" pitchFamily="18" charset="0"/>
              </a:rPr>
              <a:t>Zecchillo</a:t>
            </a:r>
            <a:endParaRPr lang="it-IT" sz="1600" b="1" dirty="0" smtClean="0">
              <a:solidFill>
                <a:schemeClr val="bg1"/>
              </a:solidFill>
              <a:latin typeface="Century Schoolbook" pitchFamily="18" charset="0"/>
            </a:endParaRPr>
          </a:p>
        </p:txBody>
      </p:sp>
      <p:sp>
        <p:nvSpPr>
          <p:cNvPr id="774149" name="Text Box 5"/>
          <p:cNvSpPr txBox="1">
            <a:spLocks noChangeArrowheads="1"/>
          </p:cNvSpPr>
          <p:nvPr/>
        </p:nvSpPr>
        <p:spPr bwMode="auto">
          <a:xfrm>
            <a:off x="6228184" y="2662238"/>
            <a:ext cx="28511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it-IT" sz="1800" b="1" i="1" dirty="0">
              <a:solidFill>
                <a:schemeClr val="bg1"/>
              </a:solidFill>
              <a:latin typeface="Century Schoolbook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8625" y="125759"/>
            <a:ext cx="7629525" cy="1143001"/>
          </a:xfrm>
        </p:spPr>
        <p:txBody>
          <a:bodyPr>
            <a:normAutofit/>
          </a:bodyPr>
          <a:lstStyle/>
          <a:p>
            <a:r>
              <a:rPr lang="it-IT" dirty="0" smtClean="0"/>
              <a:t>Gestione connessioni Internet e Mail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Una volta aperte le impostazioni, si cerca la voce del menù che ci interessa, e si attiva la connessione. In caso di Connessione dati, verrà attivata senza ulteriori passi, in caso di Connessione </a:t>
            </a:r>
            <a:r>
              <a:rPr lang="it-IT" dirty="0" err="1" smtClean="0"/>
              <a:t>Wi-Fi</a:t>
            </a:r>
            <a:r>
              <a:rPr lang="it-IT" dirty="0" smtClean="0"/>
              <a:t> può capitare di dover inserire una password.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8625" y="125759"/>
            <a:ext cx="7629525" cy="1143001"/>
          </a:xfrm>
        </p:spPr>
        <p:txBody>
          <a:bodyPr>
            <a:normAutofit/>
          </a:bodyPr>
          <a:lstStyle/>
          <a:p>
            <a:r>
              <a:rPr lang="it-IT" dirty="0" smtClean="0"/>
              <a:t>Gestione connessioni Internet e Mail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Connettiamoci alla rete </a:t>
            </a:r>
            <a:r>
              <a:rPr lang="it-IT" dirty="0" err="1" smtClean="0"/>
              <a:t>WiFi</a:t>
            </a:r>
            <a:r>
              <a:rPr lang="it-IT" dirty="0" smtClean="0"/>
              <a:t> della scuola:</a:t>
            </a:r>
          </a:p>
          <a:p>
            <a:endParaRPr lang="it-IT" dirty="0" smtClean="0"/>
          </a:p>
          <a:p>
            <a:r>
              <a:rPr lang="it-IT" dirty="0" smtClean="0"/>
              <a:t>SSID</a:t>
            </a:r>
            <a:r>
              <a:rPr lang="it-IT" dirty="0" smtClean="0"/>
              <a:t>: ASUS_Guest_1</a:t>
            </a:r>
            <a:endParaRPr lang="it-IT" dirty="0" smtClean="0"/>
          </a:p>
          <a:p>
            <a:r>
              <a:rPr lang="it-IT" dirty="0" smtClean="0"/>
              <a:t>Pass</a:t>
            </a:r>
            <a:r>
              <a:rPr lang="it-IT" dirty="0" smtClean="0"/>
              <a:t>: 123456 (oppure 12345678)</a:t>
            </a:r>
            <a:endParaRPr lang="it-IT" dirty="0" smtClean="0"/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endParaRPr lang="it-IT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SPAZIO DOMANDE</a:t>
            </a:r>
            <a:endParaRPr lang="it-IT" dirty="0"/>
          </a:p>
        </p:txBody>
      </p:sp>
      <p:pic>
        <p:nvPicPr>
          <p:cNvPr id="7170" name="Picture 2" descr="http://headstartsport.co.za/wp-content/uploads/2013/11/Are-you-answering-the-questions-or-questioning-the-answer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1916832"/>
            <a:ext cx="5040560" cy="3780420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Gestione applicazioni e “</a:t>
            </a:r>
            <a:r>
              <a:rPr lang="it-IT" dirty="0" err="1" smtClean="0"/>
              <a:t>store</a:t>
            </a:r>
            <a:r>
              <a:rPr lang="it-IT" dirty="0" smtClean="0"/>
              <a:t>”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Ogni sistema operativo ha uno “</a:t>
            </a:r>
            <a:r>
              <a:rPr lang="it-IT" dirty="0" err="1" smtClean="0"/>
              <a:t>store</a:t>
            </a:r>
            <a:r>
              <a:rPr lang="it-IT" dirty="0" smtClean="0"/>
              <a:t>” di riferimento, dove si possono scaricare le varie applicazioni.</a:t>
            </a:r>
            <a:endParaRPr lang="it-IT" dirty="0"/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r>
              <a:rPr lang="it-IT" dirty="0" smtClean="0"/>
              <a:t>	</a:t>
            </a:r>
            <a:r>
              <a:rPr lang="it-IT" dirty="0" err="1" smtClean="0"/>
              <a:t>iOS</a:t>
            </a:r>
            <a:r>
              <a:rPr lang="it-IT" dirty="0" smtClean="0"/>
              <a:t>:                          </a:t>
            </a:r>
            <a:r>
              <a:rPr lang="it-IT" dirty="0" err="1" smtClean="0"/>
              <a:t>App</a:t>
            </a:r>
            <a:r>
              <a:rPr lang="it-IT" dirty="0" smtClean="0"/>
              <a:t> </a:t>
            </a:r>
            <a:r>
              <a:rPr lang="it-IT" dirty="0" err="1" smtClean="0"/>
              <a:t>Store</a:t>
            </a:r>
            <a:endParaRPr lang="it-IT" dirty="0" smtClean="0"/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r>
              <a:rPr lang="it-IT" dirty="0" smtClean="0"/>
              <a:t>	</a:t>
            </a:r>
            <a:r>
              <a:rPr lang="it-IT" dirty="0" err="1" smtClean="0"/>
              <a:t>Android</a:t>
            </a:r>
            <a:r>
              <a:rPr lang="it-IT" dirty="0" smtClean="0"/>
              <a:t>:                   Google Play </a:t>
            </a:r>
            <a:r>
              <a:rPr lang="it-IT" dirty="0" err="1" smtClean="0"/>
              <a:t>Store</a:t>
            </a:r>
            <a:endParaRPr lang="it-IT" dirty="0" smtClean="0"/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r>
              <a:rPr lang="it-IT" dirty="0" smtClean="0"/>
              <a:t>	Windows:                 </a:t>
            </a:r>
            <a:r>
              <a:rPr lang="it-IT" dirty="0" err="1" smtClean="0"/>
              <a:t>Windows</a:t>
            </a:r>
            <a:r>
              <a:rPr lang="it-IT" dirty="0" smtClean="0"/>
              <a:t> </a:t>
            </a:r>
            <a:r>
              <a:rPr lang="it-IT" dirty="0" err="1" smtClean="0"/>
              <a:t>Store</a:t>
            </a:r>
            <a:endParaRPr lang="it-IT" dirty="0" smtClean="0"/>
          </a:p>
        </p:txBody>
      </p:sp>
      <p:pic>
        <p:nvPicPr>
          <p:cNvPr id="4" name="Immagine 3" descr="app-store-nav-icon-340-wide.png"/>
          <p:cNvPicPr>
            <a:picLocks noChangeAspect="1"/>
          </p:cNvPicPr>
          <p:nvPr/>
        </p:nvPicPr>
        <p:blipFill>
          <a:blip r:embed="rId3" cstate="print"/>
          <a:srcRect l="24983" t="7470" r="24982" b="7470"/>
          <a:stretch>
            <a:fillRect/>
          </a:stretch>
        </p:blipFill>
        <p:spPr>
          <a:xfrm>
            <a:off x="2699792" y="3068960"/>
            <a:ext cx="720080" cy="720080"/>
          </a:xfrm>
          <a:prstGeom prst="rect">
            <a:avLst/>
          </a:prstGeom>
        </p:spPr>
      </p:pic>
      <p:pic>
        <p:nvPicPr>
          <p:cNvPr id="5" name="Immagine 4" descr="Play-Store-ico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89358" y="4066638"/>
            <a:ext cx="730514" cy="730514"/>
          </a:xfrm>
          <a:prstGeom prst="rect">
            <a:avLst/>
          </a:prstGeom>
        </p:spPr>
      </p:pic>
      <p:pic>
        <p:nvPicPr>
          <p:cNvPr id="6" name="Immagine 5" descr="Windows_Store_8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99792" y="5229200"/>
            <a:ext cx="720080" cy="72008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Gestione applicazioni e “</a:t>
            </a:r>
            <a:r>
              <a:rPr lang="it-IT" dirty="0" err="1" smtClean="0"/>
              <a:t>store</a:t>
            </a:r>
            <a:r>
              <a:rPr lang="it-IT" dirty="0" smtClean="0"/>
              <a:t>”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err="1" smtClean="0"/>
              <a:t>iOS</a:t>
            </a:r>
            <a:r>
              <a:rPr lang="it-IT" dirty="0" smtClean="0"/>
              <a:t>: </a:t>
            </a:r>
            <a:r>
              <a:rPr lang="it-IT" dirty="0" err="1" smtClean="0"/>
              <a:t>App</a:t>
            </a:r>
            <a:r>
              <a:rPr lang="it-IT" dirty="0" smtClean="0"/>
              <a:t> </a:t>
            </a:r>
            <a:r>
              <a:rPr lang="it-IT" dirty="0" err="1" smtClean="0"/>
              <a:t>Store</a:t>
            </a:r>
            <a:endParaRPr lang="it-IT" dirty="0" smtClean="0"/>
          </a:p>
        </p:txBody>
      </p:sp>
      <p:pic>
        <p:nvPicPr>
          <p:cNvPr id="7" name="Immagine 6" descr="IMG_0069-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2132856"/>
            <a:ext cx="5400600" cy="405045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Gestione applicazioni e “</a:t>
            </a:r>
            <a:r>
              <a:rPr lang="it-IT" dirty="0" err="1" smtClean="0"/>
              <a:t>store</a:t>
            </a:r>
            <a:r>
              <a:rPr lang="it-IT" dirty="0" smtClean="0"/>
              <a:t>”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err="1" smtClean="0"/>
              <a:t>Android</a:t>
            </a:r>
            <a:r>
              <a:rPr lang="it-IT" dirty="0" smtClean="0"/>
              <a:t>: Google Play </a:t>
            </a:r>
            <a:r>
              <a:rPr lang="it-IT" dirty="0" err="1" smtClean="0"/>
              <a:t>Store</a:t>
            </a:r>
            <a:endParaRPr lang="it-IT" dirty="0" smtClean="0"/>
          </a:p>
        </p:txBody>
      </p:sp>
      <p:pic>
        <p:nvPicPr>
          <p:cNvPr id="4" name="Immagine 3" descr="nexusae0_2013-05-15-19.16.4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73222" y="2060848"/>
            <a:ext cx="6567130" cy="410445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Gestione applicazioni e “</a:t>
            </a:r>
            <a:r>
              <a:rPr lang="it-IT" dirty="0" err="1" smtClean="0"/>
              <a:t>store</a:t>
            </a:r>
            <a:r>
              <a:rPr lang="it-IT" dirty="0" smtClean="0"/>
              <a:t>”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Windows: </a:t>
            </a:r>
            <a:r>
              <a:rPr lang="it-IT" dirty="0" err="1" smtClean="0"/>
              <a:t>Windows</a:t>
            </a:r>
            <a:r>
              <a:rPr lang="it-IT" dirty="0" smtClean="0"/>
              <a:t> </a:t>
            </a:r>
            <a:r>
              <a:rPr lang="it-IT" dirty="0" err="1" smtClean="0"/>
              <a:t>Store</a:t>
            </a:r>
            <a:endParaRPr lang="it-IT" dirty="0" smtClean="0"/>
          </a:p>
        </p:txBody>
      </p:sp>
      <p:pic>
        <p:nvPicPr>
          <p:cNvPr id="5" name="Immagine 4" descr="muo-wp81-store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64232" y="2132406"/>
            <a:ext cx="4507968" cy="4176914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Gestione applicazioni e “</a:t>
            </a:r>
            <a:r>
              <a:rPr lang="it-IT" dirty="0" err="1" smtClean="0"/>
              <a:t>store</a:t>
            </a:r>
            <a:r>
              <a:rPr lang="it-IT" dirty="0" smtClean="0"/>
              <a:t>”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Le applicazioni, per essere scaricate, possono richiedere a volte determinate versioni del sistema operativo o superiore. Per alcune, quindi, sarà necessario aggiornare la versione del sistema operativo, ove possibile. </a:t>
            </a:r>
          </a:p>
          <a:p>
            <a:endParaRPr lang="it-IT" dirty="0" smtClean="0"/>
          </a:p>
          <a:p>
            <a:r>
              <a:rPr lang="it-IT" dirty="0" smtClean="0"/>
              <a:t>Dai vari “</a:t>
            </a:r>
            <a:r>
              <a:rPr lang="it-IT" dirty="0" err="1" smtClean="0"/>
              <a:t>store</a:t>
            </a:r>
            <a:r>
              <a:rPr lang="it-IT" dirty="0" smtClean="0"/>
              <a:t>”, inoltre, possono venire aggiornate le singole applicazioni. In base a come è configurato il </a:t>
            </a:r>
            <a:r>
              <a:rPr lang="it-IT" dirty="0" err="1" smtClean="0"/>
              <a:t>tablet</a:t>
            </a:r>
            <a:r>
              <a:rPr lang="it-IT" dirty="0" smtClean="0"/>
              <a:t>, le applicazioni potranno aggiornarsi automaticamente o richiedere una conferma da parte dell’utente.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Gestione applicazioni e “</a:t>
            </a:r>
            <a:r>
              <a:rPr lang="it-IT" dirty="0" err="1" smtClean="0"/>
              <a:t>store</a:t>
            </a:r>
            <a:r>
              <a:rPr lang="it-IT" dirty="0" smtClean="0"/>
              <a:t>”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Per poter utilizzare gli </a:t>
            </a:r>
            <a:r>
              <a:rPr lang="it-IT" dirty="0" err="1" smtClean="0"/>
              <a:t>store</a:t>
            </a:r>
            <a:r>
              <a:rPr lang="it-IT" dirty="0" smtClean="0"/>
              <a:t>, è richiesto un account</a:t>
            </a:r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r>
              <a:rPr lang="it-IT" dirty="0" smtClean="0"/>
              <a:t>	</a:t>
            </a:r>
            <a:r>
              <a:rPr lang="it-IT" dirty="0" err="1" smtClean="0"/>
              <a:t>App</a:t>
            </a:r>
            <a:r>
              <a:rPr lang="it-IT" dirty="0" smtClean="0"/>
              <a:t> </a:t>
            </a:r>
            <a:r>
              <a:rPr lang="it-IT" dirty="0" err="1" smtClean="0"/>
              <a:t>Store</a:t>
            </a:r>
            <a:r>
              <a:rPr lang="it-IT" dirty="0" smtClean="0"/>
              <a:t>: ID Apple</a:t>
            </a:r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r>
              <a:rPr lang="it-IT" dirty="0" smtClean="0"/>
              <a:t>	Google Play: Account Google</a:t>
            </a:r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r>
              <a:rPr lang="it-IT" dirty="0" smtClean="0"/>
              <a:t>	Windows </a:t>
            </a:r>
            <a:r>
              <a:rPr lang="it-IT" dirty="0" err="1" smtClean="0"/>
              <a:t>Store</a:t>
            </a:r>
            <a:r>
              <a:rPr lang="it-IT" dirty="0" smtClean="0"/>
              <a:t>: Account Microsoft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Gestione applicazioni e “</a:t>
            </a:r>
            <a:r>
              <a:rPr lang="it-IT" dirty="0" err="1" smtClean="0"/>
              <a:t>store</a:t>
            </a:r>
            <a:r>
              <a:rPr lang="it-IT" dirty="0" smtClean="0"/>
              <a:t>”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Ogni “</a:t>
            </a:r>
            <a:r>
              <a:rPr lang="it-IT" dirty="0" err="1" smtClean="0"/>
              <a:t>store</a:t>
            </a:r>
            <a:r>
              <a:rPr lang="it-IT" dirty="0" smtClean="0"/>
              <a:t>” dà la possibilità di creare il relativo account al primo accesso nello stesso.</a:t>
            </a:r>
          </a:p>
          <a:p>
            <a:pPr>
              <a:buNone/>
            </a:pPr>
            <a:endParaRPr lang="it-IT" dirty="0" smtClean="0"/>
          </a:p>
          <a:p>
            <a:r>
              <a:rPr lang="it-IT" dirty="0" smtClean="0"/>
              <a:t>Si può inoltre usare lo stesso account per diversi apparecchi. P.e. chi fosse in possesso di </a:t>
            </a:r>
            <a:r>
              <a:rPr lang="it-IT" dirty="0" err="1" smtClean="0"/>
              <a:t>smartphone</a:t>
            </a:r>
            <a:r>
              <a:rPr lang="it-IT" dirty="0" smtClean="0"/>
              <a:t> </a:t>
            </a:r>
            <a:r>
              <a:rPr lang="it-IT" dirty="0" err="1" smtClean="0"/>
              <a:t>Android</a:t>
            </a:r>
            <a:r>
              <a:rPr lang="it-IT" dirty="0" smtClean="0"/>
              <a:t>, potrà usare lo stesso account sul nuovo </a:t>
            </a:r>
            <a:r>
              <a:rPr lang="it-IT" dirty="0" err="1" smtClean="0"/>
              <a:t>tablet</a:t>
            </a:r>
            <a:r>
              <a:rPr lang="it-IT" dirty="0" smtClean="0"/>
              <a:t> </a:t>
            </a:r>
            <a:r>
              <a:rPr lang="it-IT" dirty="0" err="1" smtClean="0"/>
              <a:t>Android</a:t>
            </a:r>
            <a:r>
              <a:rPr lang="it-IT" dirty="0" smtClean="0"/>
              <a:t> appena acquistato.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latin typeface="Century Schoolbook" pitchFamily="18" charset="0"/>
              </a:rPr>
              <a:t>ARGOMENTI DEL CORSO</a:t>
            </a:r>
            <a:endParaRPr lang="it-IT" dirty="0">
              <a:latin typeface="Century Schoolbook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it-IT" sz="2400" b="1" dirty="0" smtClean="0">
                <a:latin typeface="Century Schoolbook" pitchFamily="18" charset="0"/>
              </a:rPr>
              <a:t>BASE</a:t>
            </a:r>
          </a:p>
          <a:p>
            <a:pPr>
              <a:buNone/>
            </a:pPr>
            <a:r>
              <a:rPr lang="it-IT" sz="2400" dirty="0" smtClean="0">
                <a:latin typeface="Century Schoolbook" pitchFamily="18" charset="0"/>
              </a:rPr>
              <a:t> </a:t>
            </a:r>
          </a:p>
          <a:p>
            <a:r>
              <a:rPr lang="it-IT" sz="2400" dirty="0" smtClean="0">
                <a:latin typeface="Century Schoolbook" pitchFamily="18" charset="0"/>
              </a:rPr>
              <a:t>Funzioni base dei </a:t>
            </a:r>
            <a:r>
              <a:rPr lang="it-IT" sz="2400" dirty="0" err="1" smtClean="0">
                <a:latin typeface="Century Schoolbook" pitchFamily="18" charset="0"/>
              </a:rPr>
              <a:t>tablet</a:t>
            </a:r>
            <a:endParaRPr lang="it-IT" sz="2400" dirty="0" smtClean="0">
              <a:latin typeface="Century Schoolbook" pitchFamily="18" charset="0"/>
            </a:endParaRPr>
          </a:p>
          <a:p>
            <a:r>
              <a:rPr lang="it-IT" sz="2400" dirty="0" smtClean="0">
                <a:latin typeface="Century Schoolbook" pitchFamily="18" charset="0"/>
              </a:rPr>
              <a:t>Gestione connessioni Internet</a:t>
            </a:r>
          </a:p>
          <a:p>
            <a:r>
              <a:rPr lang="it-IT" sz="2400" dirty="0" smtClean="0">
                <a:latin typeface="Century Schoolbook" pitchFamily="18" charset="0"/>
              </a:rPr>
              <a:t>Gestione applicazioni e “</a:t>
            </a:r>
            <a:r>
              <a:rPr lang="it-IT" sz="2400" dirty="0" err="1" smtClean="0">
                <a:latin typeface="Century Schoolbook" pitchFamily="18" charset="0"/>
              </a:rPr>
              <a:t>store</a:t>
            </a:r>
            <a:r>
              <a:rPr lang="it-IT" sz="2400" dirty="0" smtClean="0">
                <a:latin typeface="Century Schoolbook" pitchFamily="18" charset="0"/>
              </a:rPr>
              <a:t>”</a:t>
            </a:r>
          </a:p>
          <a:p>
            <a:r>
              <a:rPr lang="it-IT" sz="2400" dirty="0" smtClean="0">
                <a:latin typeface="Century Schoolbook" pitchFamily="18" charset="0"/>
              </a:rPr>
              <a:t>Comandi </a:t>
            </a:r>
            <a:r>
              <a:rPr lang="it-IT" sz="2400" dirty="0" smtClean="0">
                <a:latin typeface="Century Schoolbook" pitchFamily="18" charset="0"/>
              </a:rPr>
              <a:t>utili e </a:t>
            </a:r>
            <a:r>
              <a:rPr lang="it-IT" sz="2400" dirty="0" err="1" smtClean="0">
                <a:latin typeface="Century Schoolbook" pitchFamily="18" charset="0"/>
              </a:rPr>
              <a:t>shortcut</a:t>
            </a:r>
            <a:endParaRPr lang="it-IT" sz="2400" dirty="0" smtClean="0">
              <a:latin typeface="Century Schoolbook" pitchFamily="18" charset="0"/>
            </a:endParaRPr>
          </a:p>
          <a:p>
            <a:endParaRPr lang="it-IT" sz="2400" dirty="0" smtClean="0">
              <a:latin typeface="Century Schoolbook" pitchFamily="18" charset="0"/>
            </a:endParaRPr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endParaRPr lang="it-IT" dirty="0" smtClean="0"/>
          </a:p>
          <a:p>
            <a:endParaRPr lang="it-IT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SPAZIO DOMANDE</a:t>
            </a:r>
            <a:endParaRPr lang="it-IT" dirty="0"/>
          </a:p>
        </p:txBody>
      </p:sp>
      <p:pic>
        <p:nvPicPr>
          <p:cNvPr id="7170" name="Picture 2" descr="http://headstartsport.co.za/wp-content/uploads/2013/11/Are-you-answering-the-questions-or-questioning-the-answer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1916832"/>
            <a:ext cx="5040560" cy="3780420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>
                <a:latin typeface="Century Schoolbook" pitchFamily="18" charset="0"/>
              </a:rPr>
              <a:t>Comandi utili e </a:t>
            </a:r>
            <a:r>
              <a:rPr lang="it-IT" dirty="0" err="1" smtClean="0">
                <a:latin typeface="Century Schoolbook" pitchFamily="18" charset="0"/>
              </a:rPr>
              <a:t>shortcut</a:t>
            </a:r>
            <a:endParaRPr lang="it-IT" dirty="0" smtClean="0">
              <a:latin typeface="Century Schoolbook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b="1" dirty="0" smtClean="0"/>
              <a:t>Chiudere le applicazioni quando non usate</a:t>
            </a:r>
          </a:p>
          <a:p>
            <a:pPr>
              <a:buNone/>
            </a:pPr>
            <a:r>
              <a:rPr lang="it-IT" dirty="0" smtClean="0"/>
              <a:t>	Ci aiuta a risparmiare batteria</a:t>
            </a:r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r>
              <a:rPr lang="it-IT" dirty="0" smtClean="0"/>
              <a:t>		   Doppio click sul pulsante home</a:t>
            </a:r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r>
              <a:rPr lang="it-IT" dirty="0" smtClean="0"/>
              <a:t>		   Tenere premuto il pulsante </a:t>
            </a:r>
            <a:r>
              <a:rPr lang="it-IT" dirty="0" smtClean="0"/>
              <a:t>   </a:t>
            </a:r>
            <a:br>
              <a:rPr lang="it-IT" dirty="0" smtClean="0"/>
            </a:br>
            <a:r>
              <a:rPr lang="it-IT" dirty="0" smtClean="0"/>
              <a:t>         home/cliccare su </a:t>
            </a:r>
            <a:r>
              <a:rPr lang="it-IT" dirty="0" smtClean="0"/>
              <a:t>gestione </a:t>
            </a:r>
            <a:r>
              <a:rPr lang="it-IT" dirty="0" err="1" smtClean="0"/>
              <a:t>app</a:t>
            </a:r>
            <a:endParaRPr lang="it-IT" dirty="0" smtClean="0"/>
          </a:p>
          <a:p>
            <a:pPr>
              <a:buNone/>
            </a:pPr>
            <a:endParaRPr lang="it-IT" sz="400" dirty="0" smtClean="0"/>
          </a:p>
          <a:p>
            <a:pPr>
              <a:buNone/>
            </a:pPr>
            <a:r>
              <a:rPr lang="it-IT" dirty="0" smtClean="0"/>
              <a:t>		   Windows chiude in automatico</a:t>
            </a:r>
          </a:p>
        </p:txBody>
      </p:sp>
      <p:pic>
        <p:nvPicPr>
          <p:cNvPr id="5" name="Immagine 4" descr="Apple_logo_black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3140968"/>
            <a:ext cx="648072" cy="801325"/>
          </a:xfrm>
          <a:prstGeom prst="rect">
            <a:avLst/>
          </a:prstGeom>
        </p:spPr>
      </p:pic>
      <p:pic>
        <p:nvPicPr>
          <p:cNvPr id="6" name="Immagine 5" descr="android_vector.jpg"/>
          <p:cNvPicPr>
            <a:picLocks noChangeAspect="1"/>
          </p:cNvPicPr>
          <p:nvPr/>
        </p:nvPicPr>
        <p:blipFill>
          <a:blip r:embed="rId4" cstate="print"/>
          <a:srcRect l="24272" t="8990" r="24487" b="8306"/>
          <a:stretch>
            <a:fillRect/>
          </a:stretch>
        </p:blipFill>
        <p:spPr>
          <a:xfrm>
            <a:off x="683568" y="4293096"/>
            <a:ext cx="654334" cy="792088"/>
          </a:xfrm>
          <a:prstGeom prst="rect">
            <a:avLst/>
          </a:prstGeom>
        </p:spPr>
      </p:pic>
      <p:pic>
        <p:nvPicPr>
          <p:cNvPr id="7" name="Immagine 6" descr="Windows-8-log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3568" y="5522632"/>
            <a:ext cx="720080" cy="71468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>
                <a:latin typeface="Century Schoolbook" pitchFamily="18" charset="0"/>
              </a:rPr>
              <a:t>Comandi utili e </a:t>
            </a:r>
            <a:r>
              <a:rPr lang="it-IT" dirty="0" err="1" smtClean="0">
                <a:latin typeface="Century Schoolbook" pitchFamily="18" charset="0"/>
              </a:rPr>
              <a:t>shortcut</a:t>
            </a:r>
            <a:endParaRPr lang="it-IT" dirty="0" smtClean="0">
              <a:latin typeface="Century Schoolbook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b="1" dirty="0" smtClean="0"/>
              <a:t>Fare uno </a:t>
            </a:r>
            <a:r>
              <a:rPr lang="it-IT" b="1" dirty="0" err="1" smtClean="0"/>
              <a:t>screenshot</a:t>
            </a:r>
            <a:r>
              <a:rPr lang="it-IT" b="1" dirty="0" smtClean="0"/>
              <a:t> dello schermo</a:t>
            </a:r>
          </a:p>
          <a:p>
            <a:pPr>
              <a:buNone/>
            </a:pPr>
            <a:r>
              <a:rPr lang="it-IT" dirty="0" smtClean="0"/>
              <a:t>	</a:t>
            </a:r>
          </a:p>
          <a:p>
            <a:pPr>
              <a:buNone/>
            </a:pPr>
            <a:r>
              <a:rPr lang="it-IT" dirty="0" smtClean="0"/>
              <a:t>		   Tenendo premuto tasto standby, </a:t>
            </a:r>
            <a:r>
              <a:rPr lang="it-IT" dirty="0" smtClean="0"/>
              <a:t> </a:t>
            </a:r>
            <a:br>
              <a:rPr lang="it-IT" dirty="0" smtClean="0"/>
            </a:br>
            <a:r>
              <a:rPr lang="it-IT" dirty="0" smtClean="0"/>
              <a:t>         premere il </a:t>
            </a:r>
            <a:r>
              <a:rPr lang="it-IT" dirty="0" smtClean="0"/>
              <a:t>tasto Home</a:t>
            </a:r>
          </a:p>
          <a:p>
            <a:pPr>
              <a:buNone/>
            </a:pPr>
            <a:endParaRPr lang="it-IT" sz="500" dirty="0" smtClean="0"/>
          </a:p>
          <a:p>
            <a:pPr>
              <a:buNone/>
            </a:pPr>
            <a:r>
              <a:rPr lang="it-IT" dirty="0" smtClean="0"/>
              <a:t>		   Premere due tasti contemporaneamente 	   (accensione + abbassare il volume)</a:t>
            </a:r>
          </a:p>
          <a:p>
            <a:pPr>
              <a:buNone/>
            </a:pPr>
            <a:endParaRPr lang="it-IT" sz="1400" dirty="0" smtClean="0"/>
          </a:p>
          <a:p>
            <a:pPr>
              <a:buNone/>
            </a:pPr>
            <a:r>
              <a:rPr lang="it-IT" dirty="0" smtClean="0"/>
              <a:t>		   Premere due tasti contemporaneamente 	   (accensione + abbassare il volume)</a:t>
            </a:r>
          </a:p>
        </p:txBody>
      </p:sp>
      <p:pic>
        <p:nvPicPr>
          <p:cNvPr id="5" name="Immagine 4" descr="Apple_logo_black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2411651"/>
            <a:ext cx="648072" cy="801325"/>
          </a:xfrm>
          <a:prstGeom prst="rect">
            <a:avLst/>
          </a:prstGeom>
        </p:spPr>
      </p:pic>
      <p:pic>
        <p:nvPicPr>
          <p:cNvPr id="6" name="Immagine 5" descr="android_vector.jpg"/>
          <p:cNvPicPr>
            <a:picLocks noChangeAspect="1"/>
          </p:cNvPicPr>
          <p:nvPr/>
        </p:nvPicPr>
        <p:blipFill>
          <a:blip r:embed="rId4" cstate="print"/>
          <a:srcRect l="24272" t="8990" r="24487" b="8306"/>
          <a:stretch>
            <a:fillRect/>
          </a:stretch>
        </p:blipFill>
        <p:spPr>
          <a:xfrm>
            <a:off x="683568" y="3645024"/>
            <a:ext cx="654334" cy="792088"/>
          </a:xfrm>
          <a:prstGeom prst="rect">
            <a:avLst/>
          </a:prstGeom>
        </p:spPr>
      </p:pic>
      <p:pic>
        <p:nvPicPr>
          <p:cNvPr id="7" name="Immagine 6" descr="Windows-8-log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3568" y="4874560"/>
            <a:ext cx="720080" cy="71468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>
                <a:latin typeface="Century Schoolbook" pitchFamily="18" charset="0"/>
              </a:rPr>
              <a:t>Comandi utili e </a:t>
            </a:r>
            <a:r>
              <a:rPr lang="it-IT" dirty="0" err="1" smtClean="0">
                <a:latin typeface="Century Schoolbook" pitchFamily="18" charset="0"/>
              </a:rPr>
              <a:t>shortcut</a:t>
            </a:r>
            <a:endParaRPr lang="it-IT" dirty="0" smtClean="0">
              <a:latin typeface="Century Schoolbook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b="1" dirty="0" smtClean="0"/>
              <a:t>Creare cartelle</a:t>
            </a:r>
          </a:p>
          <a:p>
            <a:pPr>
              <a:buNone/>
            </a:pPr>
            <a:r>
              <a:rPr lang="it-IT" dirty="0" smtClean="0"/>
              <a:t>	</a:t>
            </a:r>
          </a:p>
          <a:p>
            <a:pPr>
              <a:buNone/>
            </a:pPr>
            <a:endParaRPr lang="it-IT" sz="1600" dirty="0" smtClean="0"/>
          </a:p>
          <a:p>
            <a:pPr>
              <a:buNone/>
            </a:pPr>
            <a:r>
              <a:rPr lang="it-IT" dirty="0" smtClean="0"/>
              <a:t>		   Premere a lungo su un’icona e 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         trascinarla sull’altra </a:t>
            </a:r>
            <a:r>
              <a:rPr lang="it-IT" dirty="0" smtClean="0"/>
              <a:t>icona che ci 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         interessa </a:t>
            </a:r>
            <a:endParaRPr lang="it-IT" dirty="0" smtClean="0"/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endParaRPr lang="it-IT" dirty="0" smtClean="0"/>
          </a:p>
        </p:txBody>
      </p:sp>
      <p:pic>
        <p:nvPicPr>
          <p:cNvPr id="5" name="Immagine 4" descr="Apple_logo_black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2411651"/>
            <a:ext cx="648072" cy="801325"/>
          </a:xfrm>
          <a:prstGeom prst="rect">
            <a:avLst/>
          </a:prstGeom>
        </p:spPr>
      </p:pic>
      <p:pic>
        <p:nvPicPr>
          <p:cNvPr id="6" name="Immagine 5" descr="android_vector.jpg"/>
          <p:cNvPicPr>
            <a:picLocks noChangeAspect="1"/>
          </p:cNvPicPr>
          <p:nvPr/>
        </p:nvPicPr>
        <p:blipFill>
          <a:blip r:embed="rId4" cstate="print"/>
          <a:srcRect l="24272" t="8990" r="24487" b="8306"/>
          <a:stretch>
            <a:fillRect/>
          </a:stretch>
        </p:blipFill>
        <p:spPr>
          <a:xfrm>
            <a:off x="683568" y="3573016"/>
            <a:ext cx="654334" cy="79208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SPAZIO DOMANDE</a:t>
            </a:r>
            <a:endParaRPr lang="it-IT" dirty="0"/>
          </a:p>
        </p:txBody>
      </p:sp>
      <p:pic>
        <p:nvPicPr>
          <p:cNvPr id="7170" name="Picture 2" descr="http://headstartsport.co.za/wp-content/uploads/2013/11/Are-you-answering-the-questions-or-questioning-the-answer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1916832"/>
            <a:ext cx="5040560" cy="3780420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Ogni </a:t>
            </a:r>
            <a:r>
              <a:rPr lang="it-IT" dirty="0" err="1" smtClean="0"/>
              <a:t>tablet</a:t>
            </a:r>
            <a:r>
              <a:rPr lang="it-IT" dirty="0" smtClean="0"/>
              <a:t> ha poi diverse funzioni di accessibilità, accessibili dal menù </a:t>
            </a:r>
          </a:p>
          <a:p>
            <a:pPr>
              <a:buNone/>
            </a:pPr>
            <a:r>
              <a:rPr lang="it-IT" dirty="0" smtClean="0"/>
              <a:t> </a:t>
            </a:r>
            <a:r>
              <a:rPr lang="it-IT" dirty="0" smtClean="0"/>
              <a:t> Impostazioni</a:t>
            </a:r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pPr>
              <a:buNone/>
            </a:pPr>
            <a:r>
              <a:rPr lang="it-IT" dirty="0" smtClean="0"/>
              <a:t> </a:t>
            </a:r>
            <a:r>
              <a:rPr lang="it-IT" dirty="0" smtClean="0"/>
              <a:t> </a:t>
            </a:r>
            <a:br>
              <a:rPr lang="it-IT" dirty="0" smtClean="0"/>
            </a:br>
            <a:r>
              <a:rPr lang="it-IT" dirty="0" smtClean="0"/>
              <a:t>Selezionando </a:t>
            </a:r>
            <a:r>
              <a:rPr lang="it-IT" dirty="0" smtClean="0"/>
              <a:t>la voce Accessibilità</a:t>
            </a:r>
            <a:endParaRPr lang="it-IT" dirty="0"/>
          </a:p>
        </p:txBody>
      </p:sp>
      <p:pic>
        <p:nvPicPr>
          <p:cNvPr id="8" name="Immagine 7" descr="icona-impostazioni-ios-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3583" y="3428905"/>
            <a:ext cx="998097" cy="998097"/>
          </a:xfrm>
          <a:prstGeom prst="rect">
            <a:avLst/>
          </a:prstGeom>
        </p:spPr>
      </p:pic>
      <p:pic>
        <p:nvPicPr>
          <p:cNvPr id="9" name="Immagine 8" descr="step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20796" y="3423897"/>
            <a:ext cx="995020" cy="1008112"/>
          </a:xfrm>
          <a:prstGeom prst="rect">
            <a:avLst/>
          </a:prstGeom>
        </p:spPr>
      </p:pic>
      <p:pic>
        <p:nvPicPr>
          <p:cNvPr id="10" name="Immagine 9" descr="unname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49824" y="3495929"/>
            <a:ext cx="926232" cy="926232"/>
          </a:xfrm>
          <a:prstGeom prst="rect">
            <a:avLst/>
          </a:prstGeom>
        </p:spPr>
      </p:pic>
      <p:pic>
        <p:nvPicPr>
          <p:cNvPr id="11" name="Immagine 10" descr="Surface-Pro-3-not-charging-Power-Icon.jpg"/>
          <p:cNvPicPr>
            <a:picLocks noChangeAspect="1"/>
          </p:cNvPicPr>
          <p:nvPr/>
        </p:nvPicPr>
        <p:blipFill>
          <a:blip r:embed="rId5" cstate="print"/>
          <a:srcRect l="94892" t="64966" r="393" b="27372"/>
          <a:stretch>
            <a:fillRect/>
          </a:stretch>
        </p:blipFill>
        <p:spPr>
          <a:xfrm>
            <a:off x="6876256" y="3330040"/>
            <a:ext cx="1008112" cy="1092121"/>
          </a:xfrm>
          <a:prstGeom prst="rect">
            <a:avLst/>
          </a:prstGeom>
        </p:spPr>
      </p:pic>
      <p:sp>
        <p:nvSpPr>
          <p:cNvPr id="7" name="Titolo 1"/>
          <p:cNvSpPr txBox="1">
            <a:spLocks/>
          </p:cNvSpPr>
          <p:nvPr/>
        </p:nvSpPr>
        <p:spPr bwMode="auto">
          <a:xfrm>
            <a:off x="428625" y="-185738"/>
            <a:ext cx="7629525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E5381A"/>
                </a:solidFill>
                <a:effectLst/>
                <a:uLnTx/>
                <a:uFillTx/>
                <a:latin typeface="Century Schoolbook" pitchFamily="18" charset="0"/>
                <a:ea typeface="+mj-ea"/>
                <a:cs typeface="+mj-cs"/>
              </a:rPr>
              <a:t>Accessibilità</a:t>
            </a:r>
            <a:endParaRPr kumimoji="0" lang="it-IT" sz="3600" b="0" i="0" u="none" strike="noStrike" kern="0" cap="none" spc="0" normalizeH="0" baseline="0" noProof="0" dirty="0" smtClean="0">
              <a:ln>
                <a:noFill/>
              </a:ln>
              <a:solidFill>
                <a:srgbClr val="E5381A"/>
              </a:solidFill>
              <a:effectLst/>
              <a:uLnTx/>
              <a:uFillTx/>
              <a:latin typeface="Century Schoolbook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202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idx="1"/>
          </p:nvPr>
        </p:nvSpPr>
        <p:spPr>
          <a:xfrm>
            <a:off x="341312" y="1447800"/>
            <a:ext cx="8588406" cy="4962525"/>
          </a:xfrm>
        </p:spPr>
        <p:txBody>
          <a:bodyPr/>
          <a:lstStyle/>
          <a:p>
            <a:r>
              <a:rPr lang="it-IT" dirty="0" smtClean="0"/>
              <a:t>Per chi ha </a:t>
            </a:r>
            <a:r>
              <a:rPr lang="it-IT" dirty="0" err="1" smtClean="0"/>
              <a:t>iPad</a:t>
            </a:r>
            <a:r>
              <a:rPr lang="it-IT" dirty="0" smtClean="0"/>
              <a:t>:</a:t>
            </a:r>
          </a:p>
          <a:p>
            <a:pPr>
              <a:buNone/>
            </a:pPr>
            <a:r>
              <a:rPr lang="it-IT" dirty="0" smtClean="0"/>
              <a:t> </a:t>
            </a:r>
            <a:r>
              <a:rPr lang="it-IT" dirty="0" smtClean="0"/>
              <a:t> Provate ad attivare la funzione di lettura selezione testo da</a:t>
            </a:r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r>
              <a:rPr lang="it-IT" dirty="0" smtClean="0"/>
              <a:t>	          </a:t>
            </a:r>
            <a:r>
              <a:rPr lang="it-IT" dirty="0" smtClean="0">
                <a:sym typeface="Wingdings" pitchFamily="2" charset="2"/>
              </a:rPr>
              <a:t> Generali  Accessibilità  Pronuncia   </a:t>
            </a:r>
            <a:br>
              <a:rPr lang="it-IT" dirty="0" smtClean="0">
                <a:sym typeface="Wingdings" pitchFamily="2" charset="2"/>
              </a:rPr>
            </a:br>
            <a:r>
              <a:rPr lang="it-IT" dirty="0" smtClean="0">
                <a:sym typeface="Wingdings" pitchFamily="2" charset="2"/>
              </a:rPr>
              <a:t>          selezione</a:t>
            </a:r>
            <a:endParaRPr lang="it-IT" dirty="0" smtClean="0"/>
          </a:p>
        </p:txBody>
      </p:sp>
      <p:sp>
        <p:nvSpPr>
          <p:cNvPr id="7" name="Titolo 1"/>
          <p:cNvSpPr txBox="1">
            <a:spLocks/>
          </p:cNvSpPr>
          <p:nvPr/>
        </p:nvSpPr>
        <p:spPr bwMode="auto">
          <a:xfrm>
            <a:off x="428625" y="-185738"/>
            <a:ext cx="7629525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E5381A"/>
                </a:solidFill>
                <a:effectLst/>
                <a:uLnTx/>
                <a:uFillTx/>
                <a:latin typeface="Century Schoolbook" pitchFamily="18" charset="0"/>
                <a:ea typeface="+mj-ea"/>
                <a:cs typeface="+mj-cs"/>
              </a:rPr>
              <a:t>Accessibilità</a:t>
            </a:r>
            <a:endParaRPr kumimoji="0" lang="it-IT" sz="3600" b="0" i="0" u="none" strike="noStrike" kern="0" cap="none" spc="0" normalizeH="0" baseline="0" noProof="0" dirty="0" smtClean="0">
              <a:ln>
                <a:noFill/>
              </a:ln>
              <a:solidFill>
                <a:srgbClr val="E5381A"/>
              </a:solidFill>
              <a:effectLst/>
              <a:uLnTx/>
              <a:uFillTx/>
              <a:latin typeface="Century Schoolbook" pitchFamily="18" charset="0"/>
              <a:ea typeface="+mj-ea"/>
              <a:cs typeface="+mj-cs"/>
            </a:endParaRPr>
          </a:p>
        </p:txBody>
      </p:sp>
      <p:pic>
        <p:nvPicPr>
          <p:cNvPr id="4" name="Immagine 3" descr="icona-impostazioni-ios-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4945" y="3214686"/>
            <a:ext cx="998097" cy="998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6202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SPAZIO DOMANDE</a:t>
            </a:r>
            <a:endParaRPr lang="it-IT" dirty="0"/>
          </a:p>
        </p:txBody>
      </p:sp>
      <p:pic>
        <p:nvPicPr>
          <p:cNvPr id="7170" name="Picture 2" descr="http://headstartsport.co.za/wp-content/uploads/2013/11/Are-you-answering-the-questions-or-questioning-the-answer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1916832"/>
            <a:ext cx="5040560" cy="3780420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err="1" smtClean="0"/>
              <a:t>App</a:t>
            </a:r>
            <a:r>
              <a:rPr lang="it-IT" dirty="0" smtClean="0"/>
              <a:t> specifiche per DSA/studio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Presentiamo ora una cernita di qualche </a:t>
            </a:r>
            <a:r>
              <a:rPr lang="it-IT" dirty="0" err="1" smtClean="0"/>
              <a:t>App</a:t>
            </a:r>
            <a:r>
              <a:rPr lang="it-IT" dirty="0" smtClean="0"/>
              <a:t> da noi ritenuta utile per bambini con DSA</a:t>
            </a:r>
          </a:p>
          <a:p>
            <a:endParaRPr lang="it-IT" dirty="0" smtClean="0"/>
          </a:p>
          <a:p>
            <a:r>
              <a:rPr lang="it-IT" dirty="0" smtClean="0"/>
              <a:t>Verrà specificato di volta in volta se per </a:t>
            </a:r>
            <a:r>
              <a:rPr lang="it-IT" dirty="0" err="1" smtClean="0"/>
              <a:t>iOS</a:t>
            </a:r>
            <a:r>
              <a:rPr lang="it-IT" dirty="0" smtClean="0"/>
              <a:t> o </a:t>
            </a:r>
            <a:r>
              <a:rPr lang="it-IT" dirty="0" err="1" smtClean="0"/>
              <a:t>Android</a:t>
            </a:r>
            <a:endParaRPr lang="it-IT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err="1" smtClean="0"/>
              <a:t>App</a:t>
            </a:r>
            <a:r>
              <a:rPr lang="it-IT" dirty="0" smtClean="0"/>
              <a:t> specifiche per DSA/studio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b="1" dirty="0" smtClean="0"/>
              <a:t>Riconoscimento vocale</a:t>
            </a:r>
          </a:p>
          <a:p>
            <a:endParaRPr lang="it-IT" b="1" dirty="0" smtClean="0"/>
          </a:p>
          <a:p>
            <a:r>
              <a:rPr lang="it-IT" i="1" dirty="0" smtClean="0"/>
              <a:t>Dragon </a:t>
            </a:r>
            <a:r>
              <a:rPr lang="it-IT" i="1" dirty="0" err="1" smtClean="0"/>
              <a:t>Dictation</a:t>
            </a:r>
            <a:r>
              <a:rPr lang="it-IT" i="1" dirty="0" smtClean="0"/>
              <a:t> (</a:t>
            </a:r>
            <a:r>
              <a:rPr lang="it-IT" i="1" dirty="0" err="1" smtClean="0"/>
              <a:t>iOS</a:t>
            </a:r>
            <a:r>
              <a:rPr lang="it-IT" i="1" dirty="0" smtClean="0"/>
              <a:t>)</a:t>
            </a:r>
          </a:p>
          <a:p>
            <a:pPr>
              <a:buNone/>
            </a:pPr>
            <a:r>
              <a:rPr lang="it-IT" dirty="0" smtClean="0"/>
              <a:t>	Traduce l’input vocale in testo che può poi essere modificato e usato da altre app. Richiede connessione a Internet.</a:t>
            </a:r>
          </a:p>
          <a:p>
            <a:pPr>
              <a:buNone/>
            </a:pPr>
            <a:endParaRPr lang="it-IT" dirty="0" smtClean="0"/>
          </a:p>
          <a:p>
            <a:r>
              <a:rPr lang="it-IT" i="1" dirty="0" smtClean="0"/>
              <a:t>Ricerca Google (</a:t>
            </a:r>
            <a:r>
              <a:rPr lang="it-IT" i="1" dirty="0" err="1" smtClean="0"/>
              <a:t>Android</a:t>
            </a:r>
            <a:r>
              <a:rPr lang="it-IT" i="1" dirty="0" smtClean="0"/>
              <a:t> + </a:t>
            </a:r>
            <a:r>
              <a:rPr lang="it-IT" i="1" dirty="0" err="1" smtClean="0"/>
              <a:t>iOS</a:t>
            </a:r>
            <a:r>
              <a:rPr lang="it-IT" i="1" dirty="0"/>
              <a:t> </a:t>
            </a:r>
            <a:r>
              <a:rPr lang="it-IT" i="1" dirty="0" smtClean="0"/>
              <a:t>+ Windows) </a:t>
            </a:r>
          </a:p>
          <a:p>
            <a:pPr>
              <a:buNone/>
            </a:pPr>
            <a:r>
              <a:rPr lang="it-IT" dirty="0" smtClean="0"/>
              <a:t>	Permette di fare ricerche in Internet usando l’input vocale. Presente di default negli ultimi modelli </a:t>
            </a:r>
            <a:r>
              <a:rPr lang="it-IT" dirty="0" err="1" smtClean="0"/>
              <a:t>Android</a:t>
            </a:r>
            <a:r>
              <a:rPr lang="it-IT" dirty="0" smtClean="0"/>
              <a:t>. Richiede connessione ad Internet.</a:t>
            </a:r>
          </a:p>
          <a:p>
            <a:pPr>
              <a:buNone/>
            </a:pPr>
            <a:endParaRPr lang="it-IT" dirty="0" smtClean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36296" y="1844824"/>
            <a:ext cx="990738" cy="10002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65" t="42325" r="58528"/>
          <a:stretch/>
        </p:blipFill>
        <p:spPr>
          <a:xfrm>
            <a:off x="7236296" y="3789040"/>
            <a:ext cx="1116335" cy="10822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latin typeface="Century Schoolbook" pitchFamily="18" charset="0"/>
              </a:rPr>
              <a:t>ARGOMENTI DEL CORSO</a:t>
            </a:r>
            <a:endParaRPr lang="it-IT" dirty="0">
              <a:latin typeface="Century Schoolbook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it-IT" sz="2400" b="1" dirty="0" smtClean="0">
                <a:latin typeface="Century Schoolbook" pitchFamily="18" charset="0"/>
              </a:rPr>
              <a:t>SPECIFICO PER DSA</a:t>
            </a:r>
          </a:p>
          <a:p>
            <a:pPr>
              <a:buNone/>
            </a:pPr>
            <a:r>
              <a:rPr lang="it-IT" sz="2400" dirty="0" smtClean="0">
                <a:latin typeface="Century Schoolbook" pitchFamily="18" charset="0"/>
              </a:rPr>
              <a:t> </a:t>
            </a:r>
          </a:p>
          <a:p>
            <a:r>
              <a:rPr lang="it-IT" sz="2400" dirty="0" smtClean="0">
                <a:latin typeface="Century Schoolbook" pitchFamily="18" charset="0"/>
              </a:rPr>
              <a:t>Accessibilità</a:t>
            </a:r>
            <a:endParaRPr lang="it-IT" sz="2400" dirty="0" smtClean="0">
              <a:latin typeface="Century Schoolbook" pitchFamily="18" charset="0"/>
            </a:endParaRPr>
          </a:p>
          <a:p>
            <a:r>
              <a:rPr lang="it-IT" sz="2400" dirty="0" err="1" smtClean="0">
                <a:latin typeface="Century Schoolbook" pitchFamily="18" charset="0"/>
              </a:rPr>
              <a:t>App</a:t>
            </a:r>
            <a:r>
              <a:rPr lang="it-IT" sz="2400" dirty="0" smtClean="0">
                <a:latin typeface="Century Schoolbook" pitchFamily="18" charset="0"/>
              </a:rPr>
              <a:t> specifiche per DSA/studio</a:t>
            </a:r>
          </a:p>
          <a:p>
            <a:pPr lvl="1"/>
            <a:r>
              <a:rPr lang="it-IT" sz="2000" dirty="0" smtClean="0">
                <a:latin typeface="Century Schoolbook" pitchFamily="18" charset="0"/>
              </a:rPr>
              <a:t>Riconoscimento vocale</a:t>
            </a:r>
          </a:p>
          <a:p>
            <a:pPr lvl="1"/>
            <a:r>
              <a:rPr lang="it-IT" sz="2000" dirty="0" smtClean="0">
                <a:latin typeface="Century Schoolbook" pitchFamily="18" charset="0"/>
              </a:rPr>
              <a:t>Mappe concettuali</a:t>
            </a:r>
          </a:p>
          <a:p>
            <a:pPr lvl="1"/>
            <a:r>
              <a:rPr lang="it-IT" sz="2000" dirty="0" smtClean="0">
                <a:latin typeface="Century Schoolbook" pitchFamily="18" charset="0"/>
              </a:rPr>
              <a:t>Ambito matematico e geometrico</a:t>
            </a:r>
          </a:p>
          <a:p>
            <a:pPr lvl="1"/>
            <a:r>
              <a:rPr lang="it-IT" sz="2000" dirty="0" err="1" smtClean="0">
                <a:latin typeface="Century Schoolbook" pitchFamily="18" charset="0"/>
              </a:rPr>
              <a:t>App</a:t>
            </a:r>
            <a:r>
              <a:rPr lang="it-IT" sz="2000" dirty="0" smtClean="0">
                <a:latin typeface="Century Schoolbook" pitchFamily="18" charset="0"/>
              </a:rPr>
              <a:t> educative</a:t>
            </a:r>
          </a:p>
          <a:p>
            <a:pPr lvl="1"/>
            <a:r>
              <a:rPr lang="it-IT" sz="2000" dirty="0" err="1" smtClean="0">
                <a:latin typeface="Century Schoolbook" pitchFamily="18" charset="0"/>
              </a:rPr>
              <a:t>App</a:t>
            </a:r>
            <a:r>
              <a:rPr lang="it-IT" sz="2000" dirty="0" smtClean="0">
                <a:latin typeface="Century Schoolbook" pitchFamily="18" charset="0"/>
              </a:rPr>
              <a:t> per </a:t>
            </a:r>
            <a:r>
              <a:rPr lang="it-IT" sz="2000" dirty="0" err="1" smtClean="0">
                <a:latin typeface="Century Schoolbook" pitchFamily="18" charset="0"/>
              </a:rPr>
              <a:t>ebook</a:t>
            </a:r>
            <a:endParaRPr lang="it-IT" sz="2000" dirty="0" smtClean="0">
              <a:latin typeface="Century Schoolbook" pitchFamily="18" charset="0"/>
            </a:endParaRPr>
          </a:p>
          <a:p>
            <a:r>
              <a:rPr lang="it-IT" sz="2400" dirty="0" smtClean="0">
                <a:latin typeface="Century Schoolbook" pitchFamily="18" charset="0"/>
              </a:rPr>
              <a:t>Spazio domande</a:t>
            </a:r>
          </a:p>
          <a:p>
            <a:endParaRPr lang="it-IT" dirty="0" smtClean="0"/>
          </a:p>
          <a:p>
            <a:pPr>
              <a:buNone/>
            </a:pPr>
            <a:endParaRPr lang="it-IT" dirty="0" smtClean="0"/>
          </a:p>
          <a:p>
            <a:endParaRPr lang="it-IT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err="1" smtClean="0"/>
              <a:t>App</a:t>
            </a:r>
            <a:r>
              <a:rPr lang="it-IT" dirty="0" smtClean="0"/>
              <a:t> specifiche per DSA/studio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it-IT" dirty="0" smtClean="0"/>
              <a:t>Creiamo ora una cartella e rinominiamola </a:t>
            </a:r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r>
              <a:rPr lang="it-IT" dirty="0" smtClean="0"/>
              <a:t>“</a:t>
            </a:r>
            <a:r>
              <a:rPr lang="it-IT" b="1" dirty="0" smtClean="0"/>
              <a:t>Istruzione</a:t>
            </a:r>
            <a:r>
              <a:rPr lang="it-IT" dirty="0" smtClean="0"/>
              <a:t>”</a:t>
            </a:r>
            <a:endParaRPr lang="it-IT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err="1" smtClean="0"/>
              <a:t>App</a:t>
            </a:r>
            <a:r>
              <a:rPr lang="it-IT" dirty="0" smtClean="0"/>
              <a:t> specifiche per DSA/studio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b="1" dirty="0" smtClean="0"/>
              <a:t>Mappe concettuali</a:t>
            </a:r>
          </a:p>
          <a:p>
            <a:pPr marL="0" indent="0">
              <a:buNone/>
            </a:pPr>
            <a:endParaRPr lang="it-IT" dirty="0" smtClean="0"/>
          </a:p>
          <a:p>
            <a:r>
              <a:rPr lang="it-IT" i="1" dirty="0" err="1" smtClean="0"/>
              <a:t>PureFlow</a:t>
            </a:r>
            <a:r>
              <a:rPr lang="it-IT" i="1" dirty="0" smtClean="0"/>
              <a:t> (</a:t>
            </a:r>
            <a:r>
              <a:rPr lang="it-IT" i="1" dirty="0" err="1" smtClean="0"/>
              <a:t>iOS</a:t>
            </a:r>
            <a:r>
              <a:rPr lang="it-IT" i="1" dirty="0" smtClean="0"/>
              <a:t>)  </a:t>
            </a:r>
          </a:p>
          <a:p>
            <a:pPr>
              <a:buNone/>
            </a:pPr>
            <a:r>
              <a:rPr lang="it-IT" dirty="0" smtClean="0"/>
              <a:t>	</a:t>
            </a:r>
            <a:r>
              <a:rPr lang="it-IT" dirty="0" err="1" smtClean="0"/>
              <a:t>App</a:t>
            </a:r>
            <a:r>
              <a:rPr lang="it-IT" dirty="0" smtClean="0"/>
              <a:t> gratuita e facile da usare per creare mappe concettuali. Si possono aggiungere alla parte scritta dei simboli che sono divisi per categorie. </a:t>
            </a:r>
          </a:p>
          <a:p>
            <a:endParaRPr lang="it-IT" dirty="0"/>
          </a:p>
        </p:txBody>
      </p:sp>
      <p:pic>
        <p:nvPicPr>
          <p:cNvPr id="4" name="Immagine 3" descr="pureflow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63888" y="2177736"/>
            <a:ext cx="792088" cy="7920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err="1" smtClean="0"/>
              <a:t>App</a:t>
            </a:r>
            <a:r>
              <a:rPr lang="it-IT" dirty="0" smtClean="0"/>
              <a:t> specifiche per DSA/studio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i="1" dirty="0" err="1" smtClean="0"/>
              <a:t>Grafio</a:t>
            </a:r>
            <a:r>
              <a:rPr lang="it-IT" i="1" dirty="0" smtClean="0"/>
              <a:t> Lite (</a:t>
            </a:r>
            <a:r>
              <a:rPr lang="it-IT" i="1" dirty="0" err="1" smtClean="0"/>
              <a:t>iOS</a:t>
            </a:r>
            <a:r>
              <a:rPr lang="it-IT" i="1" dirty="0" smtClean="0"/>
              <a:t>)</a:t>
            </a:r>
          </a:p>
          <a:p>
            <a:pPr>
              <a:buNone/>
            </a:pPr>
            <a:r>
              <a:rPr lang="it-IT" dirty="0" smtClean="0"/>
              <a:t>	Consente di creare mappe, schemi e diagrammi in maniera classica o con le dita. È dotato di un riconoscimento forme per aiutare nel disegno a mano. Molto personalizzabile.</a:t>
            </a:r>
          </a:p>
          <a:p>
            <a:pPr>
              <a:buNone/>
            </a:pPr>
            <a:endParaRPr lang="it-IT" dirty="0" smtClean="0"/>
          </a:p>
          <a:p>
            <a:r>
              <a:rPr lang="it-IT" i="1" dirty="0" err="1" smtClean="0"/>
              <a:t>SuperMappe</a:t>
            </a:r>
            <a:r>
              <a:rPr lang="it-IT" i="1" dirty="0" smtClean="0"/>
              <a:t> (</a:t>
            </a:r>
            <a:r>
              <a:rPr lang="it-IT" i="1" dirty="0" err="1" smtClean="0"/>
              <a:t>iOS</a:t>
            </a:r>
            <a:r>
              <a:rPr lang="it-IT" i="1" dirty="0" smtClean="0"/>
              <a:t> + </a:t>
            </a:r>
            <a:r>
              <a:rPr lang="it-IT" i="1" dirty="0" err="1" smtClean="0"/>
              <a:t>Android</a:t>
            </a:r>
            <a:r>
              <a:rPr lang="it-IT" i="1" dirty="0" smtClean="0"/>
              <a:t>)</a:t>
            </a:r>
          </a:p>
          <a:p>
            <a:pPr>
              <a:buNone/>
            </a:pPr>
            <a:r>
              <a:rPr lang="it-IT" dirty="0" smtClean="0"/>
              <a:t>	Consente di creare mappe, schemi e diagrammi con inserti di immagini, testo etc.</a:t>
            </a:r>
          </a:p>
          <a:p>
            <a:pPr>
              <a:buNone/>
            </a:pPr>
            <a:endParaRPr lang="it-IT" dirty="0" smtClean="0"/>
          </a:p>
          <a:p>
            <a:endParaRPr lang="it-IT" dirty="0" smtClean="0"/>
          </a:p>
        </p:txBody>
      </p:sp>
      <p:pic>
        <p:nvPicPr>
          <p:cNvPr id="4" name="Immagine 3" descr="grafio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79912" y="1196752"/>
            <a:ext cx="720080" cy="7200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Immagine 4" descr="sm-LITE.png"/>
          <p:cNvPicPr>
            <a:picLocks noChangeAspect="1"/>
          </p:cNvPicPr>
          <p:nvPr/>
        </p:nvPicPr>
        <p:blipFill>
          <a:blip r:embed="rId3" cstate="print"/>
          <a:srcRect l="22727" t="22727" r="22727" b="22727"/>
          <a:stretch>
            <a:fillRect/>
          </a:stretch>
        </p:blipFill>
        <p:spPr>
          <a:xfrm>
            <a:off x="5940152" y="4005064"/>
            <a:ext cx="714380" cy="7143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 smtClean="0"/>
              <a:t>N.B.:</a:t>
            </a:r>
          </a:p>
          <a:p>
            <a:r>
              <a:rPr lang="it-IT" dirty="0" smtClean="0"/>
              <a:t>Per </a:t>
            </a:r>
            <a:r>
              <a:rPr lang="it-IT" dirty="0"/>
              <a:t>poter stampare le mappe </a:t>
            </a:r>
            <a:r>
              <a:rPr lang="it-IT" dirty="0" smtClean="0"/>
              <a:t>create si può fare uno </a:t>
            </a:r>
            <a:r>
              <a:rPr lang="it-IT" dirty="0" err="1" smtClean="0"/>
              <a:t>Screenshot</a:t>
            </a:r>
            <a:r>
              <a:rPr lang="it-IT" dirty="0" smtClean="0"/>
              <a:t> </a:t>
            </a:r>
            <a:r>
              <a:rPr lang="it-IT" dirty="0"/>
              <a:t>(una «istantanea» della schermata in uso) con il proprio </a:t>
            </a:r>
            <a:r>
              <a:rPr lang="it-IT" dirty="0" err="1"/>
              <a:t>tablet</a:t>
            </a:r>
            <a:r>
              <a:rPr lang="it-IT" dirty="0"/>
              <a:t>, salvando la foto e stampandola successivamente.</a:t>
            </a:r>
          </a:p>
          <a:p>
            <a:endParaRPr lang="it-IT" dirty="0"/>
          </a:p>
        </p:txBody>
      </p:sp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428625" y="-185738"/>
            <a:ext cx="7629525" cy="1143001"/>
          </a:xfrm>
        </p:spPr>
        <p:txBody>
          <a:bodyPr>
            <a:normAutofit/>
          </a:bodyPr>
          <a:lstStyle/>
          <a:p>
            <a:r>
              <a:rPr lang="it-IT" dirty="0" err="1" smtClean="0"/>
              <a:t>App</a:t>
            </a:r>
            <a:r>
              <a:rPr lang="it-IT" dirty="0" smtClean="0"/>
              <a:t> specifiche per DSA/studio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05475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41313" y="1196752"/>
            <a:ext cx="8272462" cy="4962525"/>
          </a:xfrm>
        </p:spPr>
        <p:txBody>
          <a:bodyPr/>
          <a:lstStyle/>
          <a:p>
            <a:r>
              <a:rPr lang="it-IT" b="1" dirty="0" smtClean="0"/>
              <a:t>Ambito matematico e geometrico</a:t>
            </a:r>
            <a:endParaRPr lang="it-IT" dirty="0" smtClean="0"/>
          </a:p>
          <a:p>
            <a:pPr>
              <a:buNone/>
            </a:pPr>
            <a:endParaRPr lang="it-IT" sz="1600" dirty="0" smtClean="0"/>
          </a:p>
          <a:p>
            <a:r>
              <a:rPr lang="it-IT" sz="2400" dirty="0" err="1" smtClean="0"/>
              <a:t>iFormulario</a:t>
            </a:r>
            <a:r>
              <a:rPr lang="it-IT" sz="2400" dirty="0" smtClean="0"/>
              <a:t> (</a:t>
            </a:r>
            <a:r>
              <a:rPr lang="it-IT" sz="2400" dirty="0" err="1" smtClean="0"/>
              <a:t>iOS</a:t>
            </a:r>
            <a:r>
              <a:rPr lang="it-IT" sz="2400" dirty="0" smtClean="0"/>
              <a:t>) </a:t>
            </a:r>
            <a:br>
              <a:rPr lang="it-IT" sz="2400" dirty="0" smtClean="0"/>
            </a:br>
            <a:r>
              <a:rPr lang="it-IT" sz="2400" dirty="0"/>
              <a:t>Utile raccolta di formule matematiche, algebriche, trigonometriche e geometriche</a:t>
            </a:r>
            <a:r>
              <a:rPr lang="it-IT" sz="2400" dirty="0" smtClean="0"/>
              <a:t>.</a:t>
            </a:r>
            <a:br>
              <a:rPr lang="it-IT" sz="2400" dirty="0" smtClean="0"/>
            </a:br>
            <a:endParaRPr lang="it-IT" sz="2400" dirty="0" smtClean="0"/>
          </a:p>
          <a:p>
            <a:r>
              <a:rPr lang="it-IT" sz="2400" dirty="0" smtClean="0"/>
              <a:t>Giochi vari (</a:t>
            </a:r>
            <a:r>
              <a:rPr lang="it-IT" sz="2400" dirty="0" err="1" smtClean="0"/>
              <a:t>Android</a:t>
            </a:r>
            <a:r>
              <a:rPr lang="it-IT" sz="2400" dirty="0" smtClean="0"/>
              <a:t> + </a:t>
            </a:r>
            <a:r>
              <a:rPr lang="it-IT" sz="2400" dirty="0" err="1" smtClean="0"/>
              <a:t>iOS</a:t>
            </a:r>
            <a:r>
              <a:rPr lang="it-IT" sz="2400" dirty="0" smtClean="0"/>
              <a:t>)</a:t>
            </a:r>
            <a:br>
              <a:rPr lang="it-IT" sz="2400" dirty="0" smtClean="0"/>
            </a:br>
            <a:r>
              <a:rPr lang="it-IT" sz="2400" dirty="0" smtClean="0"/>
              <a:t>Basta cercare “</a:t>
            </a:r>
            <a:r>
              <a:rPr lang="it-IT" sz="2400" dirty="0" err="1" smtClean="0"/>
              <a:t>math</a:t>
            </a:r>
            <a:r>
              <a:rPr lang="it-IT" sz="2400" dirty="0" smtClean="0"/>
              <a:t>” su </a:t>
            </a:r>
            <a:r>
              <a:rPr lang="it-IT" sz="2400" dirty="0" err="1" smtClean="0"/>
              <a:t>App</a:t>
            </a:r>
            <a:r>
              <a:rPr lang="it-IT" sz="2400" dirty="0" smtClean="0"/>
              <a:t> </a:t>
            </a:r>
            <a:r>
              <a:rPr lang="it-IT" sz="2400" dirty="0" err="1" smtClean="0"/>
              <a:t>Store</a:t>
            </a:r>
            <a:r>
              <a:rPr lang="it-IT" sz="2400" dirty="0" smtClean="0"/>
              <a:t>/Play </a:t>
            </a:r>
            <a:r>
              <a:rPr lang="it-IT" sz="2400" dirty="0" err="1" smtClean="0"/>
              <a:t>store</a:t>
            </a:r>
            <a:r>
              <a:rPr lang="it-IT" sz="2400" dirty="0" smtClean="0"/>
              <a:t> e provare quelli che ci piacciono di più </a:t>
            </a:r>
            <a:br>
              <a:rPr lang="it-IT" sz="2400" dirty="0" smtClean="0"/>
            </a:br>
            <a:endParaRPr lang="it-IT" sz="2400" dirty="0" smtClean="0"/>
          </a:p>
          <a:p>
            <a:r>
              <a:rPr lang="it-IT" sz="2400" dirty="0" err="1" smtClean="0"/>
              <a:t>Geometry</a:t>
            </a:r>
            <a:r>
              <a:rPr lang="it-IT" sz="2400" dirty="0" smtClean="0"/>
              <a:t> Pad (</a:t>
            </a:r>
            <a:r>
              <a:rPr lang="it-IT" sz="2400" dirty="0" err="1" smtClean="0"/>
              <a:t>Android</a:t>
            </a:r>
            <a:r>
              <a:rPr lang="it-IT" sz="2400" dirty="0" smtClean="0"/>
              <a:t> + </a:t>
            </a:r>
            <a:r>
              <a:rPr lang="it-IT" sz="2400" dirty="0" err="1" smtClean="0"/>
              <a:t>iOS</a:t>
            </a:r>
            <a:r>
              <a:rPr lang="it-IT" sz="2400" dirty="0" smtClean="0"/>
              <a:t>)</a:t>
            </a:r>
            <a:br>
              <a:rPr lang="it-IT" sz="2400" dirty="0" smtClean="0"/>
            </a:br>
            <a:r>
              <a:rPr lang="it-IT" sz="2400" dirty="0" smtClean="0"/>
              <a:t>Asse Cartesiano su cui è possibile tracciare e misurare figure geometriche</a:t>
            </a:r>
          </a:p>
          <a:p>
            <a:endParaRPr lang="it-IT" sz="2400" dirty="0" smtClean="0"/>
          </a:p>
        </p:txBody>
      </p:sp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428625" y="-185738"/>
            <a:ext cx="7629525" cy="1143001"/>
          </a:xfrm>
        </p:spPr>
        <p:txBody>
          <a:bodyPr>
            <a:normAutofit/>
          </a:bodyPr>
          <a:lstStyle/>
          <a:p>
            <a:r>
              <a:rPr lang="it-IT" dirty="0" err="1" smtClean="0"/>
              <a:t>App</a:t>
            </a:r>
            <a:r>
              <a:rPr lang="it-IT" dirty="0" smtClean="0"/>
              <a:t> specifiche per DSA</a:t>
            </a:r>
            <a:endParaRPr lang="it-IT" dirty="0"/>
          </a:p>
        </p:txBody>
      </p:sp>
      <p:pic>
        <p:nvPicPr>
          <p:cNvPr id="6" name="Immagine 5" descr="iformulario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7864" y="1772816"/>
            <a:ext cx="648072" cy="648072"/>
          </a:xfrm>
          <a:prstGeom prst="rect">
            <a:avLst/>
          </a:prstGeom>
        </p:spPr>
      </p:pic>
      <p:pic>
        <p:nvPicPr>
          <p:cNvPr id="8" name="Immagine 7" descr="geometry pa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4685928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162755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err="1" smtClean="0"/>
              <a:t>App</a:t>
            </a:r>
            <a:r>
              <a:rPr lang="it-IT" dirty="0" smtClean="0"/>
              <a:t> specifiche per DSA/studio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b="1" dirty="0" err="1" smtClean="0"/>
              <a:t>App</a:t>
            </a:r>
            <a:r>
              <a:rPr lang="it-IT" b="1" dirty="0" smtClean="0"/>
              <a:t> educative</a:t>
            </a:r>
          </a:p>
          <a:p>
            <a:endParaRPr lang="it-IT" b="1" dirty="0" smtClean="0"/>
          </a:p>
          <a:p>
            <a:r>
              <a:rPr lang="it-IT" i="1" dirty="0" err="1" smtClean="0"/>
              <a:t>Typing</a:t>
            </a:r>
            <a:r>
              <a:rPr lang="it-IT" i="1" dirty="0" smtClean="0"/>
              <a:t> Tutor (</a:t>
            </a:r>
            <a:r>
              <a:rPr lang="it-IT" i="1" dirty="0" err="1" smtClean="0"/>
              <a:t>iOS</a:t>
            </a:r>
            <a:r>
              <a:rPr lang="it-IT" i="1" dirty="0" smtClean="0"/>
              <a:t>)  </a:t>
            </a:r>
          </a:p>
          <a:p>
            <a:pPr>
              <a:buNone/>
            </a:pPr>
            <a:r>
              <a:rPr lang="it-IT" dirty="0" smtClean="0"/>
              <a:t>	Una </a:t>
            </a:r>
            <a:r>
              <a:rPr lang="it-IT" dirty="0" err="1" smtClean="0"/>
              <a:t>app</a:t>
            </a:r>
            <a:r>
              <a:rPr lang="it-IT" dirty="0" smtClean="0"/>
              <a:t> per imparare divertendosi ad usare la tastiera</a:t>
            </a:r>
          </a:p>
          <a:p>
            <a:pPr>
              <a:buNone/>
            </a:pPr>
            <a:endParaRPr lang="it-IT" dirty="0" smtClean="0"/>
          </a:p>
          <a:p>
            <a:r>
              <a:rPr lang="it-IT" i="1" dirty="0" err="1" smtClean="0"/>
              <a:t>Typing</a:t>
            </a:r>
            <a:r>
              <a:rPr lang="it-IT" i="1" dirty="0" smtClean="0"/>
              <a:t> Master (</a:t>
            </a:r>
            <a:r>
              <a:rPr lang="it-IT" i="1" dirty="0" err="1" smtClean="0"/>
              <a:t>Android</a:t>
            </a:r>
            <a:r>
              <a:rPr lang="it-IT" i="1" dirty="0" smtClean="0"/>
              <a:t>)  </a:t>
            </a:r>
          </a:p>
          <a:p>
            <a:pPr>
              <a:buNone/>
            </a:pPr>
            <a:r>
              <a:rPr lang="it-IT" dirty="0" smtClean="0"/>
              <a:t>	Una </a:t>
            </a:r>
            <a:r>
              <a:rPr lang="it-IT" dirty="0" err="1" smtClean="0"/>
              <a:t>app</a:t>
            </a:r>
            <a:r>
              <a:rPr lang="it-IT" dirty="0" smtClean="0"/>
              <a:t> per imparare ad usare la tastiera</a:t>
            </a:r>
          </a:p>
          <a:p>
            <a:endParaRPr lang="it-IT" dirty="0"/>
          </a:p>
        </p:txBody>
      </p:sp>
      <p:pic>
        <p:nvPicPr>
          <p:cNvPr id="6" name="Immagine 5" descr="unnam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14942" y="4286256"/>
            <a:ext cx="857256" cy="857256"/>
          </a:xfrm>
          <a:prstGeom prst="rect">
            <a:avLst/>
          </a:prstGeom>
        </p:spPr>
      </p:pic>
      <p:pic>
        <p:nvPicPr>
          <p:cNvPr id="7" name="Immagine 6" descr="icon175x175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9124" y="2285992"/>
            <a:ext cx="785818" cy="78581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err="1" smtClean="0"/>
              <a:t>App</a:t>
            </a:r>
            <a:r>
              <a:rPr lang="it-IT" dirty="0" smtClean="0"/>
              <a:t> specifiche per DSA/studio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i="1" dirty="0" err="1" smtClean="0"/>
              <a:t>MyScript</a:t>
            </a:r>
            <a:r>
              <a:rPr lang="it-IT" i="1" dirty="0" smtClean="0"/>
              <a:t> Memo (</a:t>
            </a:r>
            <a:r>
              <a:rPr lang="it-IT" i="1" dirty="0" err="1" smtClean="0"/>
              <a:t>iOS</a:t>
            </a:r>
            <a:r>
              <a:rPr lang="it-IT" i="1" dirty="0" smtClean="0"/>
              <a:t>)</a:t>
            </a:r>
          </a:p>
          <a:p>
            <a:pPr>
              <a:buNone/>
            </a:pPr>
            <a:r>
              <a:rPr lang="it-IT" dirty="0" smtClean="0"/>
              <a:t>	Una </a:t>
            </a:r>
            <a:r>
              <a:rPr lang="it-IT" dirty="0" err="1" smtClean="0"/>
              <a:t>app</a:t>
            </a:r>
            <a:r>
              <a:rPr lang="it-IT" dirty="0" smtClean="0"/>
              <a:t> per convertire la scrittura a mano in un testo esportabile</a:t>
            </a:r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endParaRPr lang="it-IT" b="1" dirty="0" smtClean="0"/>
          </a:p>
          <a:p>
            <a:endParaRPr lang="it-IT" dirty="0"/>
          </a:p>
        </p:txBody>
      </p:sp>
      <p:pic>
        <p:nvPicPr>
          <p:cNvPr id="5" name="Immagine 4" descr="my scrip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6314" y="1064706"/>
            <a:ext cx="864096" cy="86409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b="1" dirty="0" err="1" smtClean="0"/>
              <a:t>App</a:t>
            </a:r>
            <a:r>
              <a:rPr lang="it-IT" b="1" dirty="0" smtClean="0"/>
              <a:t> per </a:t>
            </a:r>
            <a:r>
              <a:rPr lang="it-IT" b="1" dirty="0" err="1" smtClean="0"/>
              <a:t>eBook</a:t>
            </a:r>
            <a:r>
              <a:rPr lang="it-IT" dirty="0" smtClean="0"/>
              <a:t> </a:t>
            </a:r>
          </a:p>
          <a:p>
            <a:pPr>
              <a:buNone/>
            </a:pPr>
            <a:r>
              <a:rPr lang="it-IT" dirty="0" smtClean="0"/>
              <a:t> </a:t>
            </a:r>
          </a:p>
          <a:p>
            <a:r>
              <a:rPr lang="it-IT" dirty="0" smtClean="0"/>
              <a:t>Google Play Libri (</a:t>
            </a:r>
            <a:r>
              <a:rPr lang="it-IT" dirty="0" err="1" smtClean="0"/>
              <a:t>Ios</a:t>
            </a:r>
            <a:r>
              <a:rPr lang="it-IT" dirty="0" smtClean="0"/>
              <a:t>, </a:t>
            </a:r>
            <a:r>
              <a:rPr lang="it-IT" dirty="0" err="1" smtClean="0"/>
              <a:t>Android</a:t>
            </a:r>
            <a:r>
              <a:rPr lang="it-IT" dirty="0" smtClean="0"/>
              <a:t>, Windows)</a:t>
            </a:r>
            <a:br>
              <a:rPr lang="it-IT" dirty="0" smtClean="0"/>
            </a:br>
            <a:r>
              <a:rPr lang="it-IT" dirty="0" smtClean="0"/>
              <a:t>Raccolta di </a:t>
            </a:r>
            <a:r>
              <a:rPr lang="it-IT" dirty="0" err="1" smtClean="0"/>
              <a:t>eBook</a:t>
            </a:r>
            <a:r>
              <a:rPr lang="it-IT" dirty="0" smtClean="0"/>
              <a:t> di qualsiasi genere</a:t>
            </a:r>
            <a:br>
              <a:rPr lang="it-IT" dirty="0" smtClean="0"/>
            </a:br>
            <a:endParaRPr lang="it-IT" dirty="0" smtClean="0"/>
          </a:p>
          <a:p>
            <a:r>
              <a:rPr lang="it-IT" dirty="0" err="1" smtClean="0"/>
              <a:t>App</a:t>
            </a:r>
            <a:r>
              <a:rPr lang="it-IT" dirty="0" smtClean="0"/>
              <a:t> </a:t>
            </a:r>
            <a:r>
              <a:rPr lang="it-IT" dirty="0" err="1" smtClean="0"/>
              <a:t>Store</a:t>
            </a:r>
            <a:r>
              <a:rPr lang="it-IT" dirty="0"/>
              <a:t> </a:t>
            </a:r>
            <a:r>
              <a:rPr lang="it-IT" dirty="0" smtClean="0"/>
              <a:t>/ sezione Libri (</a:t>
            </a:r>
            <a:r>
              <a:rPr lang="it-IT" dirty="0" err="1" smtClean="0"/>
              <a:t>Ios</a:t>
            </a:r>
            <a:r>
              <a:rPr lang="it-IT" dirty="0" smtClean="0"/>
              <a:t>)</a:t>
            </a:r>
            <a:br>
              <a:rPr lang="it-IT" dirty="0" smtClean="0"/>
            </a:br>
            <a:r>
              <a:rPr lang="it-IT" dirty="0" smtClean="0"/>
              <a:t>Raccolta di </a:t>
            </a:r>
            <a:r>
              <a:rPr lang="it-IT" dirty="0" err="1" smtClean="0"/>
              <a:t>App</a:t>
            </a:r>
            <a:r>
              <a:rPr lang="it-IT" dirty="0" smtClean="0"/>
              <a:t> e di </a:t>
            </a:r>
            <a:r>
              <a:rPr lang="it-IT" dirty="0" err="1" smtClean="0"/>
              <a:t>eBook</a:t>
            </a:r>
            <a:r>
              <a:rPr lang="it-IT" dirty="0" smtClean="0"/>
              <a:t> scaricabili</a:t>
            </a:r>
            <a:br>
              <a:rPr lang="it-IT" dirty="0" smtClean="0"/>
            </a:br>
            <a:endParaRPr lang="it-IT" dirty="0" smtClean="0"/>
          </a:p>
          <a:p>
            <a:r>
              <a:rPr lang="it-IT" dirty="0" smtClean="0"/>
              <a:t>Libri </a:t>
            </a:r>
            <a:r>
              <a:rPr lang="it-IT" dirty="0" err="1" smtClean="0"/>
              <a:t>Kobo</a:t>
            </a:r>
            <a:r>
              <a:rPr lang="it-IT" dirty="0" smtClean="0"/>
              <a:t> e </a:t>
            </a:r>
            <a:r>
              <a:rPr lang="it-IT" dirty="0" err="1"/>
              <a:t>Kindle</a:t>
            </a:r>
            <a:r>
              <a:rPr lang="it-IT" dirty="0"/>
              <a:t> (</a:t>
            </a:r>
            <a:r>
              <a:rPr lang="it-IT" dirty="0" err="1"/>
              <a:t>Ios</a:t>
            </a:r>
            <a:r>
              <a:rPr lang="it-IT" dirty="0"/>
              <a:t>, </a:t>
            </a:r>
            <a:r>
              <a:rPr lang="it-IT" dirty="0" err="1"/>
              <a:t>Android</a:t>
            </a:r>
            <a:r>
              <a:rPr lang="it-IT" dirty="0"/>
              <a:t>, Windows</a:t>
            </a:r>
            <a:r>
              <a:rPr lang="it-IT" dirty="0" smtClean="0"/>
              <a:t>)</a:t>
            </a:r>
            <a:br>
              <a:rPr lang="it-IT" dirty="0" smtClean="0"/>
            </a:br>
            <a:r>
              <a:rPr lang="it-IT" dirty="0" smtClean="0"/>
              <a:t>Due </a:t>
            </a:r>
            <a:r>
              <a:rPr lang="it-IT" dirty="0" err="1" smtClean="0"/>
              <a:t>app</a:t>
            </a:r>
            <a:r>
              <a:rPr lang="it-IT" dirty="0" smtClean="0"/>
              <a:t> per scaricare e leggere </a:t>
            </a:r>
            <a:r>
              <a:rPr lang="it-IT" dirty="0" err="1" smtClean="0"/>
              <a:t>eBook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 smtClean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428625" y="-185738"/>
            <a:ext cx="7629525" cy="1143001"/>
          </a:xfrm>
        </p:spPr>
        <p:txBody>
          <a:bodyPr>
            <a:normAutofit/>
          </a:bodyPr>
          <a:lstStyle/>
          <a:p>
            <a:r>
              <a:rPr lang="it-IT" dirty="0" err="1" smtClean="0"/>
              <a:t>App</a:t>
            </a:r>
            <a:r>
              <a:rPr lang="it-IT" dirty="0" smtClean="0"/>
              <a:t> specifiche per DSA/studio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31031204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SPAZIO DOMANDE</a:t>
            </a:r>
            <a:endParaRPr lang="it-IT" dirty="0"/>
          </a:p>
        </p:txBody>
      </p:sp>
      <p:pic>
        <p:nvPicPr>
          <p:cNvPr id="7170" name="Picture 2" descr="http://headstartsport.co.za/wp-content/uploads/2013/11/Are-you-answering-the-questions-or-questioning-the-answ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916832"/>
            <a:ext cx="5040560" cy="3780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GRAZIE PER L’ATTENZIONE!</a:t>
            </a:r>
            <a:endParaRPr lang="it-IT" dirty="0"/>
          </a:p>
        </p:txBody>
      </p:sp>
      <p:pic>
        <p:nvPicPr>
          <p:cNvPr id="1026" name="Picture 2" descr="http://www.pcsmile.ca/images/pc-smi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2178149"/>
            <a:ext cx="3581400" cy="3267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Funzioni base dei </a:t>
            </a:r>
            <a:r>
              <a:rPr lang="it-IT" dirty="0" err="1" smtClean="0"/>
              <a:t>tablet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it-IT" b="1" dirty="0" smtClean="0"/>
              <a:t>Cos’è un </a:t>
            </a:r>
            <a:r>
              <a:rPr lang="it-IT" b="1" dirty="0" err="1" smtClean="0"/>
              <a:t>tablet</a:t>
            </a:r>
            <a:r>
              <a:rPr lang="it-IT" b="1" dirty="0" smtClean="0"/>
              <a:t>?</a:t>
            </a:r>
          </a:p>
          <a:p>
            <a:pPr>
              <a:buNone/>
            </a:pPr>
            <a:r>
              <a:rPr lang="it-IT" dirty="0" smtClean="0"/>
              <a:t>	</a:t>
            </a:r>
          </a:p>
          <a:p>
            <a:pPr>
              <a:buNone/>
            </a:pPr>
            <a:r>
              <a:rPr lang="it-IT" dirty="0" smtClean="0"/>
              <a:t>	PC portatile</a:t>
            </a:r>
          </a:p>
          <a:p>
            <a:pPr>
              <a:buNone/>
            </a:pPr>
            <a:r>
              <a:rPr lang="it-IT" dirty="0" smtClean="0"/>
              <a:t>	</a:t>
            </a:r>
          </a:p>
          <a:p>
            <a:pPr>
              <a:buNone/>
            </a:pPr>
            <a:r>
              <a:rPr lang="it-IT" dirty="0" smtClean="0"/>
              <a:t>	Penna vs dita</a:t>
            </a:r>
          </a:p>
          <a:p>
            <a:pPr>
              <a:buNone/>
            </a:pPr>
            <a:r>
              <a:rPr lang="it-IT" dirty="0" smtClean="0"/>
              <a:t>	</a:t>
            </a:r>
          </a:p>
          <a:p>
            <a:pPr>
              <a:buNone/>
            </a:pPr>
            <a:r>
              <a:rPr lang="it-IT" dirty="0" smtClean="0"/>
              <a:t>	Interattività</a:t>
            </a:r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r>
              <a:rPr lang="it-IT" dirty="0" smtClean="0"/>
              <a:t>	Applicazioni</a:t>
            </a:r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r>
              <a:rPr lang="it-IT" dirty="0" smtClean="0"/>
              <a:t>	</a:t>
            </a:r>
          </a:p>
          <a:p>
            <a:pPr>
              <a:buNone/>
            </a:pPr>
            <a:r>
              <a:rPr lang="it-IT" dirty="0" smtClean="0"/>
              <a:t>	</a:t>
            </a:r>
            <a:endParaRPr lang="it-IT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Funzioni base dei </a:t>
            </a:r>
            <a:r>
              <a:rPr lang="it-IT" dirty="0" err="1" smtClean="0"/>
              <a:t>tablet</a:t>
            </a:r>
            <a:endParaRPr lang="it-IT" dirty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it-IT" dirty="0" smtClean="0"/>
              <a:t>	Utilizza diversi sistemi operativi prodotti da diverse case</a:t>
            </a:r>
            <a:endParaRPr lang="it-IT" dirty="0"/>
          </a:p>
        </p:txBody>
      </p:sp>
      <p:graphicFrame>
        <p:nvGraphicFramePr>
          <p:cNvPr id="4" name="Tabella 3"/>
          <p:cNvGraphicFramePr>
            <a:graphicFrameLocks noGrp="1"/>
          </p:cNvGraphicFramePr>
          <p:nvPr/>
        </p:nvGraphicFramePr>
        <p:xfrm>
          <a:off x="1428328" y="2924944"/>
          <a:ext cx="6096000" cy="276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MARCA TABLET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SISTEMA OPERATIVO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Apple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err="1" smtClean="0"/>
                        <a:t>iOS</a:t>
                      </a:r>
                      <a:endParaRPr lang="it-IT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Samsung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err="1" smtClean="0"/>
                        <a:t>Android</a:t>
                      </a:r>
                      <a:endParaRPr lang="it-IT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ASUS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err="1" smtClean="0"/>
                        <a:t>Android</a:t>
                      </a:r>
                      <a:r>
                        <a:rPr lang="it-IT" dirty="0" smtClean="0"/>
                        <a:t>, Windows</a:t>
                      </a:r>
                      <a:r>
                        <a:rPr lang="it-IT" baseline="0" dirty="0" smtClean="0"/>
                        <a:t> 8, 8.1, 10 (RT)</a:t>
                      </a:r>
                      <a:endParaRPr lang="it-IT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Microsoft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Windows 8,</a:t>
                      </a:r>
                      <a:r>
                        <a:rPr lang="it-IT" baseline="0" dirty="0" smtClean="0"/>
                        <a:t> 8.1, 10 (RT)</a:t>
                      </a:r>
                      <a:endParaRPr lang="it-IT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err="1" smtClean="0"/>
                        <a:t>Lenovo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err="1" smtClean="0"/>
                        <a:t>Android</a:t>
                      </a:r>
                      <a:r>
                        <a:rPr lang="it-IT" dirty="0" smtClean="0"/>
                        <a:t>, Windows</a:t>
                      </a:r>
                      <a:r>
                        <a:rPr lang="it-IT" baseline="0" dirty="0" smtClean="0"/>
                        <a:t> 8, 8.1, 10 (RT)</a:t>
                      </a:r>
                      <a:endParaRPr lang="it-IT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Funzioni base dei </a:t>
            </a:r>
            <a:r>
              <a:rPr lang="it-IT" dirty="0" err="1" smtClean="0"/>
              <a:t>tablet</a:t>
            </a:r>
            <a:endParaRPr lang="it-IT" dirty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it-IT" dirty="0" smtClean="0"/>
              <a:t>	Disponibile in diversi modelli</a:t>
            </a:r>
            <a:endParaRPr lang="it-IT" dirty="0"/>
          </a:p>
        </p:txBody>
      </p:sp>
      <p:graphicFrame>
        <p:nvGraphicFramePr>
          <p:cNvPr id="4" name="Tabella 3"/>
          <p:cNvGraphicFramePr>
            <a:graphicFrameLocks noGrp="1"/>
          </p:cNvGraphicFramePr>
          <p:nvPr/>
        </p:nvGraphicFramePr>
        <p:xfrm>
          <a:off x="1428328" y="2276872"/>
          <a:ext cx="6096000" cy="330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MARCA TABLET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MODELLI</a:t>
                      </a:r>
                      <a:endParaRPr lang="it-IT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Apple</a:t>
                      </a:r>
                      <a:endParaRPr lang="it-IT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err="1" smtClean="0"/>
                        <a:t>iPad</a:t>
                      </a:r>
                      <a:r>
                        <a:rPr lang="it-IT" sz="1400" dirty="0" smtClean="0"/>
                        <a:t>,</a:t>
                      </a:r>
                      <a:r>
                        <a:rPr lang="it-IT" sz="1400" baseline="0" dirty="0" smtClean="0"/>
                        <a:t> </a:t>
                      </a:r>
                      <a:r>
                        <a:rPr lang="it-IT" sz="1400" baseline="0" dirty="0" err="1" smtClean="0"/>
                        <a:t>iPad</a:t>
                      </a:r>
                      <a:r>
                        <a:rPr lang="it-IT" sz="1400" baseline="0" dirty="0" smtClean="0"/>
                        <a:t> 2, </a:t>
                      </a:r>
                      <a:r>
                        <a:rPr lang="it-IT" sz="1400" baseline="0" dirty="0" err="1" smtClean="0"/>
                        <a:t>iPad</a:t>
                      </a:r>
                      <a:r>
                        <a:rPr lang="it-IT" sz="1400" baseline="0" dirty="0" smtClean="0"/>
                        <a:t> 3, </a:t>
                      </a:r>
                      <a:r>
                        <a:rPr lang="it-IT" sz="1400" baseline="0" dirty="0" err="1" smtClean="0"/>
                        <a:t>iPad</a:t>
                      </a:r>
                      <a:r>
                        <a:rPr lang="it-IT" sz="1400" baseline="0" dirty="0" smtClean="0"/>
                        <a:t> 4, </a:t>
                      </a:r>
                      <a:r>
                        <a:rPr lang="it-IT" sz="1400" baseline="0" dirty="0" err="1" smtClean="0"/>
                        <a:t>iPad</a:t>
                      </a:r>
                      <a:r>
                        <a:rPr lang="it-IT" sz="1400" baseline="0" dirty="0" smtClean="0"/>
                        <a:t> Mini, </a:t>
                      </a:r>
                      <a:r>
                        <a:rPr lang="it-IT" sz="1400" baseline="0" dirty="0" err="1" smtClean="0"/>
                        <a:t>iPad</a:t>
                      </a:r>
                      <a:r>
                        <a:rPr lang="it-IT" sz="1400" baseline="0" dirty="0" smtClean="0"/>
                        <a:t> Mini 2, </a:t>
                      </a:r>
                      <a:r>
                        <a:rPr lang="it-IT" sz="1400" baseline="0" dirty="0" err="1" smtClean="0"/>
                        <a:t>iPad</a:t>
                      </a:r>
                      <a:r>
                        <a:rPr lang="it-IT" sz="1400" baseline="0" dirty="0" smtClean="0"/>
                        <a:t> Mini 3, </a:t>
                      </a:r>
                      <a:r>
                        <a:rPr lang="it-IT" sz="1400" baseline="0" dirty="0" err="1" smtClean="0"/>
                        <a:t>iPad</a:t>
                      </a:r>
                      <a:r>
                        <a:rPr lang="it-IT" sz="1400" baseline="0" dirty="0" smtClean="0"/>
                        <a:t> Mini 4, </a:t>
                      </a:r>
                      <a:r>
                        <a:rPr lang="it-IT" sz="1400" baseline="0" dirty="0" err="1" smtClean="0"/>
                        <a:t>iPad</a:t>
                      </a:r>
                      <a:r>
                        <a:rPr lang="it-IT" sz="1400" baseline="0" dirty="0" smtClean="0"/>
                        <a:t> Air, </a:t>
                      </a:r>
                      <a:r>
                        <a:rPr lang="it-IT" sz="1400" baseline="0" dirty="0" err="1" smtClean="0"/>
                        <a:t>iPad</a:t>
                      </a:r>
                      <a:r>
                        <a:rPr lang="it-IT" sz="1400" baseline="0" dirty="0" smtClean="0"/>
                        <a:t> Air 2</a:t>
                      </a:r>
                      <a:endParaRPr lang="it-IT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Samsung</a:t>
                      </a:r>
                      <a:endParaRPr lang="it-IT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err="1" smtClean="0"/>
                        <a:t>Galaxy</a:t>
                      </a:r>
                      <a:r>
                        <a:rPr lang="it-IT" sz="1400" baseline="0" dirty="0" smtClean="0"/>
                        <a:t> </a:t>
                      </a:r>
                      <a:r>
                        <a:rPr lang="it-IT" sz="1400" baseline="0" dirty="0" err="1" smtClean="0"/>
                        <a:t>Tab</a:t>
                      </a:r>
                      <a:r>
                        <a:rPr lang="it-IT" sz="1400" baseline="0" dirty="0" smtClean="0"/>
                        <a:t> (1-4, Pro, A), </a:t>
                      </a:r>
                      <a:r>
                        <a:rPr lang="it-IT" sz="1400" baseline="0" dirty="0" err="1" smtClean="0"/>
                        <a:t>Galaxy</a:t>
                      </a:r>
                      <a:r>
                        <a:rPr lang="it-IT" sz="1400" baseline="0" dirty="0" smtClean="0"/>
                        <a:t> </a:t>
                      </a:r>
                      <a:r>
                        <a:rPr lang="it-IT" sz="1400" baseline="0" dirty="0" err="1" smtClean="0"/>
                        <a:t>Tab</a:t>
                      </a:r>
                      <a:r>
                        <a:rPr lang="it-IT" sz="1400" baseline="0" dirty="0" smtClean="0"/>
                        <a:t> S, </a:t>
                      </a:r>
                      <a:r>
                        <a:rPr lang="it-IT" sz="1400" baseline="0" dirty="0" err="1" smtClean="0"/>
                        <a:t>Galaxy</a:t>
                      </a:r>
                      <a:r>
                        <a:rPr lang="it-IT" sz="1400" baseline="0" dirty="0" smtClean="0"/>
                        <a:t> Note 8, </a:t>
                      </a:r>
                      <a:r>
                        <a:rPr lang="it-IT" sz="1400" baseline="0" dirty="0" err="1" smtClean="0"/>
                        <a:t>Galaxy</a:t>
                      </a:r>
                      <a:r>
                        <a:rPr lang="it-IT" sz="1400" baseline="0" dirty="0" smtClean="0"/>
                        <a:t> Note 10</a:t>
                      </a:r>
                      <a:endParaRPr lang="it-IT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ASUS</a:t>
                      </a:r>
                      <a:endParaRPr lang="it-IT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err="1" smtClean="0"/>
                        <a:t>ZenPad</a:t>
                      </a:r>
                      <a:r>
                        <a:rPr lang="it-IT" sz="1400" dirty="0" smtClean="0"/>
                        <a:t>, </a:t>
                      </a:r>
                      <a:r>
                        <a:rPr lang="it-IT" sz="1400" dirty="0" err="1" smtClean="0"/>
                        <a:t>Fonepad</a:t>
                      </a:r>
                      <a:r>
                        <a:rPr lang="it-IT" sz="1400" dirty="0" smtClean="0"/>
                        <a:t>, Transformer</a:t>
                      </a:r>
                      <a:r>
                        <a:rPr lang="it-IT" sz="1400" baseline="0" dirty="0" smtClean="0"/>
                        <a:t> Pad, Vivo </a:t>
                      </a:r>
                      <a:r>
                        <a:rPr lang="it-IT" sz="1400" baseline="0" dirty="0" err="1" smtClean="0"/>
                        <a:t>Tab</a:t>
                      </a:r>
                      <a:r>
                        <a:rPr lang="it-IT" sz="1400" baseline="0" dirty="0" smtClean="0"/>
                        <a:t> (Windows 8), </a:t>
                      </a:r>
                      <a:r>
                        <a:rPr lang="it-IT" sz="1400" baseline="0" dirty="0" err="1" smtClean="0"/>
                        <a:t>MeMO</a:t>
                      </a:r>
                      <a:r>
                        <a:rPr lang="it-IT" sz="1400" baseline="0" dirty="0" smtClean="0"/>
                        <a:t> Pad</a:t>
                      </a:r>
                      <a:endParaRPr lang="it-IT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Microsoft</a:t>
                      </a:r>
                      <a:endParaRPr lang="it-IT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err="1" smtClean="0"/>
                        <a:t>Surface</a:t>
                      </a:r>
                      <a:r>
                        <a:rPr lang="it-IT" sz="1400" dirty="0" smtClean="0"/>
                        <a:t>, </a:t>
                      </a:r>
                      <a:r>
                        <a:rPr lang="it-IT" sz="1400" dirty="0" err="1" smtClean="0"/>
                        <a:t>Surface</a:t>
                      </a:r>
                      <a:r>
                        <a:rPr lang="it-IT" sz="1400" dirty="0" smtClean="0"/>
                        <a:t> Pro 1-3</a:t>
                      </a:r>
                      <a:endParaRPr lang="it-IT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err="1" smtClean="0"/>
                        <a:t>Lenovo</a:t>
                      </a:r>
                      <a:endParaRPr lang="it-IT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Yoga </a:t>
                      </a:r>
                      <a:r>
                        <a:rPr lang="it-IT" sz="1400" dirty="0" err="1" smtClean="0"/>
                        <a:t>Tablet</a:t>
                      </a:r>
                      <a:r>
                        <a:rPr lang="it-IT" sz="1400" dirty="0" smtClean="0"/>
                        <a:t>, Yoga</a:t>
                      </a:r>
                      <a:r>
                        <a:rPr lang="it-IT" sz="1400" baseline="0" dirty="0" smtClean="0"/>
                        <a:t> </a:t>
                      </a:r>
                      <a:r>
                        <a:rPr lang="it-IT" sz="1400" baseline="0" dirty="0" err="1" smtClean="0"/>
                        <a:t>Tablet</a:t>
                      </a:r>
                      <a:r>
                        <a:rPr lang="it-IT" sz="1400" baseline="0" dirty="0" smtClean="0"/>
                        <a:t> 2</a:t>
                      </a:r>
                      <a:endParaRPr lang="it-IT" sz="1400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SPAZIO DOMANDE</a:t>
            </a:r>
            <a:endParaRPr lang="it-IT" dirty="0"/>
          </a:p>
        </p:txBody>
      </p:sp>
      <p:pic>
        <p:nvPicPr>
          <p:cNvPr id="7170" name="Picture 2" descr="http://headstartsport.co.za/wp-content/uploads/2013/11/Are-you-answering-the-questions-or-questioning-the-answer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1916832"/>
            <a:ext cx="5040560" cy="3780420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8625" y="125759"/>
            <a:ext cx="7629525" cy="1143001"/>
          </a:xfrm>
        </p:spPr>
        <p:txBody>
          <a:bodyPr>
            <a:normAutofit/>
          </a:bodyPr>
          <a:lstStyle/>
          <a:p>
            <a:r>
              <a:rPr lang="it-IT" dirty="0" smtClean="0"/>
              <a:t>Gestione connessioni Internet e Mail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Per connettersi a Internet si hanno due possibilità:</a:t>
            </a:r>
          </a:p>
          <a:p>
            <a:endParaRPr lang="it-IT" dirty="0" smtClean="0"/>
          </a:p>
          <a:p>
            <a:pPr lvl="1">
              <a:buNone/>
            </a:pPr>
            <a:r>
              <a:rPr lang="it-IT" dirty="0" smtClean="0"/>
              <a:t>	</a:t>
            </a:r>
            <a:r>
              <a:rPr lang="it-IT" dirty="0" err="1" smtClean="0"/>
              <a:t>Wi-Fi</a:t>
            </a:r>
            <a:endParaRPr lang="it-IT" dirty="0" smtClean="0"/>
          </a:p>
          <a:p>
            <a:pPr lvl="1">
              <a:buNone/>
            </a:pPr>
            <a:endParaRPr lang="it-IT" dirty="0" smtClean="0"/>
          </a:p>
          <a:p>
            <a:pPr lvl="1">
              <a:buNone/>
            </a:pPr>
            <a:r>
              <a:rPr lang="it-IT" dirty="0" smtClean="0"/>
              <a:t>	Connessione dati</a:t>
            </a:r>
          </a:p>
          <a:p>
            <a:endParaRPr lang="it-IT" dirty="0" smtClean="0"/>
          </a:p>
          <a:p>
            <a:r>
              <a:rPr lang="it-IT" dirty="0" smtClean="0"/>
              <a:t>In base al modello del </a:t>
            </a:r>
            <a:r>
              <a:rPr lang="it-IT" dirty="0" err="1" smtClean="0"/>
              <a:t>tablet</a:t>
            </a:r>
            <a:r>
              <a:rPr lang="it-IT" dirty="0" smtClean="0"/>
              <a:t> (bisogna guardare le specifiche) si può avere un </a:t>
            </a:r>
            <a:r>
              <a:rPr lang="it-IT" dirty="0" err="1" smtClean="0"/>
              <a:t>tablet</a:t>
            </a:r>
            <a:r>
              <a:rPr lang="it-IT" dirty="0" smtClean="0"/>
              <a:t> solo </a:t>
            </a:r>
            <a:r>
              <a:rPr lang="it-IT" dirty="0" err="1" smtClean="0"/>
              <a:t>Wi-Fi</a:t>
            </a:r>
            <a:r>
              <a:rPr lang="it-IT" dirty="0" smtClean="0"/>
              <a:t> o un </a:t>
            </a:r>
            <a:r>
              <a:rPr lang="it-IT" dirty="0" err="1" smtClean="0"/>
              <a:t>tablet</a:t>
            </a:r>
            <a:r>
              <a:rPr lang="it-IT" dirty="0" smtClean="0"/>
              <a:t> </a:t>
            </a:r>
            <a:r>
              <a:rPr lang="it-IT" dirty="0" err="1" smtClean="0"/>
              <a:t>Wi-Fi</a:t>
            </a:r>
            <a:r>
              <a:rPr lang="it-IT" dirty="0" smtClean="0"/>
              <a:t> + connessione dati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8625" y="125759"/>
            <a:ext cx="7629525" cy="1143001"/>
          </a:xfrm>
        </p:spPr>
        <p:txBody>
          <a:bodyPr>
            <a:normAutofit/>
          </a:bodyPr>
          <a:lstStyle/>
          <a:p>
            <a:r>
              <a:rPr lang="it-IT" dirty="0" smtClean="0"/>
              <a:t>Gestione connessioni Internet e Mail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Per attivare la connessione Internet ci si reca sulle impostazioni del dispositivo</a:t>
            </a:r>
            <a:endParaRPr lang="it-IT" dirty="0"/>
          </a:p>
          <a:p>
            <a:pPr>
              <a:buNone/>
            </a:pPr>
            <a:r>
              <a:rPr lang="it-IT" dirty="0" smtClean="0"/>
              <a:t>	</a:t>
            </a:r>
          </a:p>
          <a:p>
            <a:pPr>
              <a:buNone/>
            </a:pPr>
            <a:r>
              <a:rPr lang="it-IT" dirty="0" smtClean="0"/>
              <a:t>	</a:t>
            </a:r>
            <a:r>
              <a:rPr lang="it-IT" dirty="0" err="1" smtClean="0"/>
              <a:t>iOS</a:t>
            </a:r>
            <a:r>
              <a:rPr lang="it-IT" dirty="0" smtClean="0"/>
              <a:t>: </a:t>
            </a:r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r>
              <a:rPr lang="it-IT" dirty="0"/>
              <a:t>	</a:t>
            </a:r>
            <a:r>
              <a:rPr lang="it-IT" dirty="0" err="1" smtClean="0"/>
              <a:t>Android</a:t>
            </a:r>
            <a:r>
              <a:rPr lang="it-IT" dirty="0" smtClean="0"/>
              <a:t>: </a:t>
            </a:r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r>
              <a:rPr lang="it-IT" dirty="0"/>
              <a:t>	</a:t>
            </a:r>
            <a:r>
              <a:rPr lang="it-IT" dirty="0" smtClean="0"/>
              <a:t>Windows:	 </a:t>
            </a:r>
          </a:p>
        </p:txBody>
      </p:sp>
      <p:pic>
        <p:nvPicPr>
          <p:cNvPr id="4" name="Immagine 3" descr="icona-impostazioni-ios-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61735" y="2574919"/>
            <a:ext cx="998097" cy="998097"/>
          </a:xfrm>
          <a:prstGeom prst="rect">
            <a:avLst/>
          </a:prstGeom>
        </p:spPr>
      </p:pic>
      <p:pic>
        <p:nvPicPr>
          <p:cNvPr id="5" name="Immagine 4" descr="step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63888" y="2564904"/>
            <a:ext cx="995020" cy="1008112"/>
          </a:xfrm>
          <a:prstGeom prst="rect">
            <a:avLst/>
          </a:prstGeom>
        </p:spPr>
      </p:pic>
      <p:pic>
        <p:nvPicPr>
          <p:cNvPr id="6" name="Immagine 5" descr="unname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65648" y="3861048"/>
            <a:ext cx="926232" cy="926232"/>
          </a:xfrm>
          <a:prstGeom prst="rect">
            <a:avLst/>
          </a:prstGeom>
        </p:spPr>
      </p:pic>
      <p:pic>
        <p:nvPicPr>
          <p:cNvPr id="8" name="Immagine 7" descr="Surface-Pro-3-not-charging-Power-Icon.jpg"/>
          <p:cNvPicPr>
            <a:picLocks noChangeAspect="1"/>
          </p:cNvPicPr>
          <p:nvPr/>
        </p:nvPicPr>
        <p:blipFill>
          <a:blip r:embed="rId6" cstate="print"/>
          <a:srcRect l="94892" t="64966" r="393" b="27372"/>
          <a:stretch>
            <a:fillRect/>
          </a:stretch>
        </p:blipFill>
        <p:spPr>
          <a:xfrm>
            <a:off x="2555776" y="4941168"/>
            <a:ext cx="1008112" cy="109212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oggia">
  <a:themeElements>
    <a:clrScheme name="Loggi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Loggi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Loggi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HP_Standard_Light">
  <a:themeElements>
    <a:clrScheme name="HP_Standard_Light 2">
      <a:dk1>
        <a:srgbClr val="000000"/>
      </a:dk1>
      <a:lt1>
        <a:srgbClr val="FFFFFF"/>
      </a:lt1>
      <a:dk2>
        <a:srgbClr val="000000"/>
      </a:dk2>
      <a:lt2>
        <a:srgbClr val="AAABB0"/>
      </a:lt2>
      <a:accent1>
        <a:srgbClr val="0071B5"/>
      </a:accent1>
      <a:accent2>
        <a:srgbClr val="64B900"/>
      </a:accent2>
      <a:accent3>
        <a:srgbClr val="FFFFFF"/>
      </a:accent3>
      <a:accent4>
        <a:srgbClr val="000000"/>
      </a:accent4>
      <a:accent5>
        <a:srgbClr val="AABBD7"/>
      </a:accent5>
      <a:accent6>
        <a:srgbClr val="5AA700"/>
      </a:accent6>
      <a:hlink>
        <a:srgbClr val="EB5F01"/>
      </a:hlink>
      <a:folHlink>
        <a:srgbClr val="CC0066"/>
      </a:folHlink>
    </a:clrScheme>
    <a:fontScheme name="Loggi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utura Bk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utura Bk" charset="0"/>
          </a:defRPr>
        </a:defPPr>
      </a:lstStyle>
    </a:lnDef>
  </a:objectDefaults>
  <a:extraClrSchemeLst>
    <a:extraClrScheme>
      <a:clrScheme name="HP_Standard_Light 1">
        <a:dk1>
          <a:srgbClr val="000000"/>
        </a:dk1>
        <a:lt1>
          <a:srgbClr val="FFFFFF"/>
        </a:lt1>
        <a:dk2>
          <a:srgbClr val="001D58"/>
        </a:dk2>
        <a:lt2>
          <a:srgbClr val="FFFFFF"/>
        </a:lt2>
        <a:accent1>
          <a:srgbClr val="0071B5"/>
        </a:accent1>
        <a:accent2>
          <a:srgbClr val="64B900"/>
        </a:accent2>
        <a:accent3>
          <a:srgbClr val="AAABB4"/>
        </a:accent3>
        <a:accent4>
          <a:srgbClr val="DADADA"/>
        </a:accent4>
        <a:accent5>
          <a:srgbClr val="AABBD7"/>
        </a:accent5>
        <a:accent6>
          <a:srgbClr val="5AA700"/>
        </a:accent6>
        <a:hlink>
          <a:srgbClr val="EB5F01"/>
        </a:hlink>
        <a:folHlink>
          <a:srgbClr val="CC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P_Standard_Light 2">
        <a:dk1>
          <a:srgbClr val="000000"/>
        </a:dk1>
        <a:lt1>
          <a:srgbClr val="FFFFFF"/>
        </a:lt1>
        <a:dk2>
          <a:srgbClr val="000000"/>
        </a:dk2>
        <a:lt2>
          <a:srgbClr val="AAABB0"/>
        </a:lt2>
        <a:accent1>
          <a:srgbClr val="0071B5"/>
        </a:accent1>
        <a:accent2>
          <a:srgbClr val="64B900"/>
        </a:accent2>
        <a:accent3>
          <a:srgbClr val="FFFFFF"/>
        </a:accent3>
        <a:accent4>
          <a:srgbClr val="000000"/>
        </a:accent4>
        <a:accent5>
          <a:srgbClr val="AABBD7"/>
        </a:accent5>
        <a:accent6>
          <a:srgbClr val="5AA700"/>
        </a:accent6>
        <a:hlink>
          <a:srgbClr val="EB5F01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HP_Standard_Light 1">
    <a:dk1>
      <a:srgbClr val="000000"/>
    </a:dk1>
    <a:lt1>
      <a:srgbClr val="FFFFFF"/>
    </a:lt1>
    <a:dk2>
      <a:srgbClr val="001D58"/>
    </a:dk2>
    <a:lt2>
      <a:srgbClr val="FFFFFF"/>
    </a:lt2>
    <a:accent1>
      <a:srgbClr val="0071B5"/>
    </a:accent1>
    <a:accent2>
      <a:srgbClr val="64B900"/>
    </a:accent2>
    <a:accent3>
      <a:srgbClr val="AAABB4"/>
    </a:accent3>
    <a:accent4>
      <a:srgbClr val="DADADA"/>
    </a:accent4>
    <a:accent5>
      <a:srgbClr val="AABBD7"/>
    </a:accent5>
    <a:accent6>
      <a:srgbClr val="5AA700"/>
    </a:accent6>
    <a:hlink>
      <a:srgbClr val="EB5F01"/>
    </a:hlink>
    <a:folHlink>
      <a:srgbClr val="CC0066"/>
    </a:folHlink>
  </a:clrScheme>
</a:themeOverride>
</file>

<file path=ppt/theme/themeOverride10.xml><?xml version="1.0" encoding="utf-8"?>
<a:themeOverride xmlns:a="http://schemas.openxmlformats.org/drawingml/2006/main">
  <a:clrScheme name="HP_Standard_Light 2">
    <a:dk1>
      <a:srgbClr val="000000"/>
    </a:dk1>
    <a:lt1>
      <a:srgbClr val="FFFFFF"/>
    </a:lt1>
    <a:dk2>
      <a:srgbClr val="000000"/>
    </a:dk2>
    <a:lt2>
      <a:srgbClr val="AAABB0"/>
    </a:lt2>
    <a:accent1>
      <a:srgbClr val="0071B5"/>
    </a:accent1>
    <a:accent2>
      <a:srgbClr val="64B900"/>
    </a:accent2>
    <a:accent3>
      <a:srgbClr val="FFFFFF"/>
    </a:accent3>
    <a:accent4>
      <a:srgbClr val="000000"/>
    </a:accent4>
    <a:accent5>
      <a:srgbClr val="AABBD7"/>
    </a:accent5>
    <a:accent6>
      <a:srgbClr val="5AA700"/>
    </a:accent6>
    <a:hlink>
      <a:srgbClr val="EB5F01"/>
    </a:hlink>
    <a:folHlink>
      <a:srgbClr val="CC0066"/>
    </a:folHlink>
  </a:clrScheme>
</a:themeOverride>
</file>

<file path=ppt/theme/themeOverride11.xml><?xml version="1.0" encoding="utf-8"?>
<a:themeOverride xmlns:a="http://schemas.openxmlformats.org/drawingml/2006/main">
  <a:clrScheme name="HP_Standard_Light 2">
    <a:dk1>
      <a:srgbClr val="000000"/>
    </a:dk1>
    <a:lt1>
      <a:srgbClr val="FFFFFF"/>
    </a:lt1>
    <a:dk2>
      <a:srgbClr val="000000"/>
    </a:dk2>
    <a:lt2>
      <a:srgbClr val="AAABB0"/>
    </a:lt2>
    <a:accent1>
      <a:srgbClr val="0071B5"/>
    </a:accent1>
    <a:accent2>
      <a:srgbClr val="64B900"/>
    </a:accent2>
    <a:accent3>
      <a:srgbClr val="FFFFFF"/>
    </a:accent3>
    <a:accent4>
      <a:srgbClr val="000000"/>
    </a:accent4>
    <a:accent5>
      <a:srgbClr val="AABBD7"/>
    </a:accent5>
    <a:accent6>
      <a:srgbClr val="5AA700"/>
    </a:accent6>
    <a:hlink>
      <a:srgbClr val="EB5F01"/>
    </a:hlink>
    <a:folHlink>
      <a:srgbClr val="CC0066"/>
    </a:folHlink>
  </a:clrScheme>
</a:themeOverride>
</file>

<file path=ppt/theme/themeOverride12.xml><?xml version="1.0" encoding="utf-8"?>
<a:themeOverride xmlns:a="http://schemas.openxmlformats.org/drawingml/2006/main">
  <a:clrScheme name="HP_Standard_Light 2">
    <a:dk1>
      <a:srgbClr val="000000"/>
    </a:dk1>
    <a:lt1>
      <a:srgbClr val="FFFFFF"/>
    </a:lt1>
    <a:dk2>
      <a:srgbClr val="000000"/>
    </a:dk2>
    <a:lt2>
      <a:srgbClr val="AAABB0"/>
    </a:lt2>
    <a:accent1>
      <a:srgbClr val="0071B5"/>
    </a:accent1>
    <a:accent2>
      <a:srgbClr val="64B900"/>
    </a:accent2>
    <a:accent3>
      <a:srgbClr val="FFFFFF"/>
    </a:accent3>
    <a:accent4>
      <a:srgbClr val="000000"/>
    </a:accent4>
    <a:accent5>
      <a:srgbClr val="AABBD7"/>
    </a:accent5>
    <a:accent6>
      <a:srgbClr val="5AA700"/>
    </a:accent6>
    <a:hlink>
      <a:srgbClr val="EB5F01"/>
    </a:hlink>
    <a:folHlink>
      <a:srgbClr val="CC0066"/>
    </a:folHlink>
  </a:clrScheme>
</a:themeOverride>
</file>

<file path=ppt/theme/themeOverride13.xml><?xml version="1.0" encoding="utf-8"?>
<a:themeOverride xmlns:a="http://schemas.openxmlformats.org/drawingml/2006/main">
  <a:clrScheme name="HP_Standard_Light 2">
    <a:dk1>
      <a:srgbClr val="000000"/>
    </a:dk1>
    <a:lt1>
      <a:srgbClr val="FFFFFF"/>
    </a:lt1>
    <a:dk2>
      <a:srgbClr val="000000"/>
    </a:dk2>
    <a:lt2>
      <a:srgbClr val="AAABB0"/>
    </a:lt2>
    <a:accent1>
      <a:srgbClr val="0071B5"/>
    </a:accent1>
    <a:accent2>
      <a:srgbClr val="64B900"/>
    </a:accent2>
    <a:accent3>
      <a:srgbClr val="FFFFFF"/>
    </a:accent3>
    <a:accent4>
      <a:srgbClr val="000000"/>
    </a:accent4>
    <a:accent5>
      <a:srgbClr val="AABBD7"/>
    </a:accent5>
    <a:accent6>
      <a:srgbClr val="5AA700"/>
    </a:accent6>
    <a:hlink>
      <a:srgbClr val="EB5F01"/>
    </a:hlink>
    <a:folHlink>
      <a:srgbClr val="CC0066"/>
    </a:folHlink>
  </a:clrScheme>
</a:themeOverride>
</file>

<file path=ppt/theme/themeOverride14.xml><?xml version="1.0" encoding="utf-8"?>
<a:themeOverride xmlns:a="http://schemas.openxmlformats.org/drawingml/2006/main">
  <a:clrScheme name="HP_Standard_Light 2">
    <a:dk1>
      <a:srgbClr val="000000"/>
    </a:dk1>
    <a:lt1>
      <a:srgbClr val="FFFFFF"/>
    </a:lt1>
    <a:dk2>
      <a:srgbClr val="000000"/>
    </a:dk2>
    <a:lt2>
      <a:srgbClr val="AAABB0"/>
    </a:lt2>
    <a:accent1>
      <a:srgbClr val="0071B5"/>
    </a:accent1>
    <a:accent2>
      <a:srgbClr val="64B900"/>
    </a:accent2>
    <a:accent3>
      <a:srgbClr val="FFFFFF"/>
    </a:accent3>
    <a:accent4>
      <a:srgbClr val="000000"/>
    </a:accent4>
    <a:accent5>
      <a:srgbClr val="AABBD7"/>
    </a:accent5>
    <a:accent6>
      <a:srgbClr val="5AA700"/>
    </a:accent6>
    <a:hlink>
      <a:srgbClr val="EB5F01"/>
    </a:hlink>
    <a:folHlink>
      <a:srgbClr val="CC0066"/>
    </a:folHlink>
  </a:clrScheme>
</a:themeOverride>
</file>

<file path=ppt/theme/themeOverride15.xml><?xml version="1.0" encoding="utf-8"?>
<a:themeOverride xmlns:a="http://schemas.openxmlformats.org/drawingml/2006/main">
  <a:clrScheme name="HP_Standard_Light 2">
    <a:dk1>
      <a:srgbClr val="000000"/>
    </a:dk1>
    <a:lt1>
      <a:srgbClr val="FFFFFF"/>
    </a:lt1>
    <a:dk2>
      <a:srgbClr val="000000"/>
    </a:dk2>
    <a:lt2>
      <a:srgbClr val="AAABB0"/>
    </a:lt2>
    <a:accent1>
      <a:srgbClr val="0071B5"/>
    </a:accent1>
    <a:accent2>
      <a:srgbClr val="64B900"/>
    </a:accent2>
    <a:accent3>
      <a:srgbClr val="FFFFFF"/>
    </a:accent3>
    <a:accent4>
      <a:srgbClr val="000000"/>
    </a:accent4>
    <a:accent5>
      <a:srgbClr val="AABBD7"/>
    </a:accent5>
    <a:accent6>
      <a:srgbClr val="5AA700"/>
    </a:accent6>
    <a:hlink>
      <a:srgbClr val="EB5F01"/>
    </a:hlink>
    <a:folHlink>
      <a:srgbClr val="CC0066"/>
    </a:folHlink>
  </a:clrScheme>
</a:themeOverride>
</file>

<file path=ppt/theme/themeOverride16.xml><?xml version="1.0" encoding="utf-8"?>
<a:themeOverride xmlns:a="http://schemas.openxmlformats.org/drawingml/2006/main">
  <a:clrScheme name="HP_Standard_Light 2">
    <a:dk1>
      <a:srgbClr val="000000"/>
    </a:dk1>
    <a:lt1>
      <a:srgbClr val="FFFFFF"/>
    </a:lt1>
    <a:dk2>
      <a:srgbClr val="000000"/>
    </a:dk2>
    <a:lt2>
      <a:srgbClr val="AAABB0"/>
    </a:lt2>
    <a:accent1>
      <a:srgbClr val="0071B5"/>
    </a:accent1>
    <a:accent2>
      <a:srgbClr val="64B900"/>
    </a:accent2>
    <a:accent3>
      <a:srgbClr val="FFFFFF"/>
    </a:accent3>
    <a:accent4>
      <a:srgbClr val="000000"/>
    </a:accent4>
    <a:accent5>
      <a:srgbClr val="AABBD7"/>
    </a:accent5>
    <a:accent6>
      <a:srgbClr val="5AA700"/>
    </a:accent6>
    <a:hlink>
      <a:srgbClr val="EB5F01"/>
    </a:hlink>
    <a:folHlink>
      <a:srgbClr val="CC0066"/>
    </a:folHlink>
  </a:clrScheme>
</a:themeOverride>
</file>

<file path=ppt/theme/themeOverride17.xml><?xml version="1.0" encoding="utf-8"?>
<a:themeOverride xmlns:a="http://schemas.openxmlformats.org/drawingml/2006/main">
  <a:clrScheme name="HP_Standard_Light 2">
    <a:dk1>
      <a:srgbClr val="000000"/>
    </a:dk1>
    <a:lt1>
      <a:srgbClr val="FFFFFF"/>
    </a:lt1>
    <a:dk2>
      <a:srgbClr val="000000"/>
    </a:dk2>
    <a:lt2>
      <a:srgbClr val="AAABB0"/>
    </a:lt2>
    <a:accent1>
      <a:srgbClr val="0071B5"/>
    </a:accent1>
    <a:accent2>
      <a:srgbClr val="64B900"/>
    </a:accent2>
    <a:accent3>
      <a:srgbClr val="FFFFFF"/>
    </a:accent3>
    <a:accent4>
      <a:srgbClr val="000000"/>
    </a:accent4>
    <a:accent5>
      <a:srgbClr val="AABBD7"/>
    </a:accent5>
    <a:accent6>
      <a:srgbClr val="5AA700"/>
    </a:accent6>
    <a:hlink>
      <a:srgbClr val="EB5F01"/>
    </a:hlink>
    <a:folHlink>
      <a:srgbClr val="CC0066"/>
    </a:folHlink>
  </a:clrScheme>
</a:themeOverride>
</file>

<file path=ppt/theme/themeOverride18.xml><?xml version="1.0" encoding="utf-8"?>
<a:themeOverride xmlns:a="http://schemas.openxmlformats.org/drawingml/2006/main">
  <a:clrScheme name="HP_Standard_Light 2">
    <a:dk1>
      <a:srgbClr val="000000"/>
    </a:dk1>
    <a:lt1>
      <a:srgbClr val="FFFFFF"/>
    </a:lt1>
    <a:dk2>
      <a:srgbClr val="000000"/>
    </a:dk2>
    <a:lt2>
      <a:srgbClr val="AAABB0"/>
    </a:lt2>
    <a:accent1>
      <a:srgbClr val="0071B5"/>
    </a:accent1>
    <a:accent2>
      <a:srgbClr val="64B900"/>
    </a:accent2>
    <a:accent3>
      <a:srgbClr val="FFFFFF"/>
    </a:accent3>
    <a:accent4>
      <a:srgbClr val="000000"/>
    </a:accent4>
    <a:accent5>
      <a:srgbClr val="AABBD7"/>
    </a:accent5>
    <a:accent6>
      <a:srgbClr val="5AA700"/>
    </a:accent6>
    <a:hlink>
      <a:srgbClr val="EB5F01"/>
    </a:hlink>
    <a:folHlink>
      <a:srgbClr val="CC0066"/>
    </a:folHlink>
  </a:clrScheme>
</a:themeOverride>
</file>

<file path=ppt/theme/themeOverride19.xml><?xml version="1.0" encoding="utf-8"?>
<a:themeOverride xmlns:a="http://schemas.openxmlformats.org/drawingml/2006/main">
  <a:clrScheme name="HP_Standard_Light 2">
    <a:dk1>
      <a:srgbClr val="000000"/>
    </a:dk1>
    <a:lt1>
      <a:srgbClr val="FFFFFF"/>
    </a:lt1>
    <a:dk2>
      <a:srgbClr val="000000"/>
    </a:dk2>
    <a:lt2>
      <a:srgbClr val="AAABB0"/>
    </a:lt2>
    <a:accent1>
      <a:srgbClr val="0071B5"/>
    </a:accent1>
    <a:accent2>
      <a:srgbClr val="64B900"/>
    </a:accent2>
    <a:accent3>
      <a:srgbClr val="FFFFFF"/>
    </a:accent3>
    <a:accent4>
      <a:srgbClr val="000000"/>
    </a:accent4>
    <a:accent5>
      <a:srgbClr val="AABBD7"/>
    </a:accent5>
    <a:accent6>
      <a:srgbClr val="5AA700"/>
    </a:accent6>
    <a:hlink>
      <a:srgbClr val="EB5F01"/>
    </a:hlink>
    <a:folHlink>
      <a:srgbClr val="CC0066"/>
    </a:folHlink>
  </a:clrScheme>
</a:themeOverride>
</file>

<file path=ppt/theme/themeOverride2.xml><?xml version="1.0" encoding="utf-8"?>
<a:themeOverride xmlns:a="http://schemas.openxmlformats.org/drawingml/2006/main">
  <a:clrScheme name="HP_Standard_Light 1">
    <a:dk1>
      <a:srgbClr val="000000"/>
    </a:dk1>
    <a:lt1>
      <a:srgbClr val="FFFFFF"/>
    </a:lt1>
    <a:dk2>
      <a:srgbClr val="001D58"/>
    </a:dk2>
    <a:lt2>
      <a:srgbClr val="FFFFFF"/>
    </a:lt2>
    <a:accent1>
      <a:srgbClr val="0071B5"/>
    </a:accent1>
    <a:accent2>
      <a:srgbClr val="64B900"/>
    </a:accent2>
    <a:accent3>
      <a:srgbClr val="AAABB4"/>
    </a:accent3>
    <a:accent4>
      <a:srgbClr val="DADADA"/>
    </a:accent4>
    <a:accent5>
      <a:srgbClr val="AABBD7"/>
    </a:accent5>
    <a:accent6>
      <a:srgbClr val="5AA700"/>
    </a:accent6>
    <a:hlink>
      <a:srgbClr val="EB5F01"/>
    </a:hlink>
    <a:folHlink>
      <a:srgbClr val="CC0066"/>
    </a:folHlink>
  </a:clrScheme>
</a:themeOverride>
</file>

<file path=ppt/theme/themeOverride20.xml><?xml version="1.0" encoding="utf-8"?>
<a:themeOverride xmlns:a="http://schemas.openxmlformats.org/drawingml/2006/main">
  <a:clrScheme name="HP_Standard_Light 2">
    <a:dk1>
      <a:srgbClr val="000000"/>
    </a:dk1>
    <a:lt1>
      <a:srgbClr val="FFFFFF"/>
    </a:lt1>
    <a:dk2>
      <a:srgbClr val="000000"/>
    </a:dk2>
    <a:lt2>
      <a:srgbClr val="AAABB0"/>
    </a:lt2>
    <a:accent1>
      <a:srgbClr val="0071B5"/>
    </a:accent1>
    <a:accent2>
      <a:srgbClr val="64B900"/>
    </a:accent2>
    <a:accent3>
      <a:srgbClr val="FFFFFF"/>
    </a:accent3>
    <a:accent4>
      <a:srgbClr val="000000"/>
    </a:accent4>
    <a:accent5>
      <a:srgbClr val="AABBD7"/>
    </a:accent5>
    <a:accent6>
      <a:srgbClr val="5AA700"/>
    </a:accent6>
    <a:hlink>
      <a:srgbClr val="EB5F01"/>
    </a:hlink>
    <a:folHlink>
      <a:srgbClr val="CC0066"/>
    </a:folHlink>
  </a:clrScheme>
</a:themeOverride>
</file>

<file path=ppt/theme/themeOverride21.xml><?xml version="1.0" encoding="utf-8"?>
<a:themeOverride xmlns:a="http://schemas.openxmlformats.org/drawingml/2006/main">
  <a:clrScheme name="HP_Standard_Light 2">
    <a:dk1>
      <a:srgbClr val="000000"/>
    </a:dk1>
    <a:lt1>
      <a:srgbClr val="FFFFFF"/>
    </a:lt1>
    <a:dk2>
      <a:srgbClr val="000000"/>
    </a:dk2>
    <a:lt2>
      <a:srgbClr val="AAABB0"/>
    </a:lt2>
    <a:accent1>
      <a:srgbClr val="0071B5"/>
    </a:accent1>
    <a:accent2>
      <a:srgbClr val="64B900"/>
    </a:accent2>
    <a:accent3>
      <a:srgbClr val="FFFFFF"/>
    </a:accent3>
    <a:accent4>
      <a:srgbClr val="000000"/>
    </a:accent4>
    <a:accent5>
      <a:srgbClr val="AABBD7"/>
    </a:accent5>
    <a:accent6>
      <a:srgbClr val="5AA700"/>
    </a:accent6>
    <a:hlink>
      <a:srgbClr val="EB5F01"/>
    </a:hlink>
    <a:folHlink>
      <a:srgbClr val="CC0066"/>
    </a:folHlink>
  </a:clrScheme>
</a:themeOverride>
</file>

<file path=ppt/theme/themeOverride22.xml><?xml version="1.0" encoding="utf-8"?>
<a:themeOverride xmlns:a="http://schemas.openxmlformats.org/drawingml/2006/main">
  <a:clrScheme name="HP_Standard_Light 2">
    <a:dk1>
      <a:srgbClr val="000000"/>
    </a:dk1>
    <a:lt1>
      <a:srgbClr val="FFFFFF"/>
    </a:lt1>
    <a:dk2>
      <a:srgbClr val="000000"/>
    </a:dk2>
    <a:lt2>
      <a:srgbClr val="AAABB0"/>
    </a:lt2>
    <a:accent1>
      <a:srgbClr val="0071B5"/>
    </a:accent1>
    <a:accent2>
      <a:srgbClr val="64B900"/>
    </a:accent2>
    <a:accent3>
      <a:srgbClr val="FFFFFF"/>
    </a:accent3>
    <a:accent4>
      <a:srgbClr val="000000"/>
    </a:accent4>
    <a:accent5>
      <a:srgbClr val="AABBD7"/>
    </a:accent5>
    <a:accent6>
      <a:srgbClr val="5AA700"/>
    </a:accent6>
    <a:hlink>
      <a:srgbClr val="EB5F01"/>
    </a:hlink>
    <a:folHlink>
      <a:srgbClr val="CC0066"/>
    </a:folHlink>
  </a:clrScheme>
</a:themeOverride>
</file>

<file path=ppt/theme/themeOverride23.xml><?xml version="1.0" encoding="utf-8"?>
<a:themeOverride xmlns:a="http://schemas.openxmlformats.org/drawingml/2006/main">
  <a:clrScheme name="HP_Standard_Light 2">
    <a:dk1>
      <a:srgbClr val="000000"/>
    </a:dk1>
    <a:lt1>
      <a:srgbClr val="FFFFFF"/>
    </a:lt1>
    <a:dk2>
      <a:srgbClr val="000000"/>
    </a:dk2>
    <a:lt2>
      <a:srgbClr val="AAABB0"/>
    </a:lt2>
    <a:accent1>
      <a:srgbClr val="0071B5"/>
    </a:accent1>
    <a:accent2>
      <a:srgbClr val="64B900"/>
    </a:accent2>
    <a:accent3>
      <a:srgbClr val="FFFFFF"/>
    </a:accent3>
    <a:accent4>
      <a:srgbClr val="000000"/>
    </a:accent4>
    <a:accent5>
      <a:srgbClr val="AABBD7"/>
    </a:accent5>
    <a:accent6>
      <a:srgbClr val="5AA700"/>
    </a:accent6>
    <a:hlink>
      <a:srgbClr val="EB5F01"/>
    </a:hlink>
    <a:folHlink>
      <a:srgbClr val="CC0066"/>
    </a:folHlink>
  </a:clrScheme>
</a:themeOverride>
</file>

<file path=ppt/theme/themeOverride24.xml><?xml version="1.0" encoding="utf-8"?>
<a:themeOverride xmlns:a="http://schemas.openxmlformats.org/drawingml/2006/main">
  <a:clrScheme name="HP_Standard_Light 2">
    <a:dk1>
      <a:srgbClr val="000000"/>
    </a:dk1>
    <a:lt1>
      <a:srgbClr val="FFFFFF"/>
    </a:lt1>
    <a:dk2>
      <a:srgbClr val="000000"/>
    </a:dk2>
    <a:lt2>
      <a:srgbClr val="AAABB0"/>
    </a:lt2>
    <a:accent1>
      <a:srgbClr val="0071B5"/>
    </a:accent1>
    <a:accent2>
      <a:srgbClr val="64B900"/>
    </a:accent2>
    <a:accent3>
      <a:srgbClr val="FFFFFF"/>
    </a:accent3>
    <a:accent4>
      <a:srgbClr val="000000"/>
    </a:accent4>
    <a:accent5>
      <a:srgbClr val="AABBD7"/>
    </a:accent5>
    <a:accent6>
      <a:srgbClr val="5AA700"/>
    </a:accent6>
    <a:hlink>
      <a:srgbClr val="EB5F01"/>
    </a:hlink>
    <a:folHlink>
      <a:srgbClr val="CC0066"/>
    </a:folHlink>
  </a:clrScheme>
</a:themeOverride>
</file>

<file path=ppt/theme/themeOverride25.xml><?xml version="1.0" encoding="utf-8"?>
<a:themeOverride xmlns:a="http://schemas.openxmlformats.org/drawingml/2006/main">
  <a:clrScheme name="HP_Standard_Light 2">
    <a:dk1>
      <a:srgbClr val="000000"/>
    </a:dk1>
    <a:lt1>
      <a:srgbClr val="FFFFFF"/>
    </a:lt1>
    <a:dk2>
      <a:srgbClr val="000000"/>
    </a:dk2>
    <a:lt2>
      <a:srgbClr val="AAABB0"/>
    </a:lt2>
    <a:accent1>
      <a:srgbClr val="0071B5"/>
    </a:accent1>
    <a:accent2>
      <a:srgbClr val="64B900"/>
    </a:accent2>
    <a:accent3>
      <a:srgbClr val="FFFFFF"/>
    </a:accent3>
    <a:accent4>
      <a:srgbClr val="000000"/>
    </a:accent4>
    <a:accent5>
      <a:srgbClr val="AABBD7"/>
    </a:accent5>
    <a:accent6>
      <a:srgbClr val="5AA700"/>
    </a:accent6>
    <a:hlink>
      <a:srgbClr val="EB5F01"/>
    </a:hlink>
    <a:folHlink>
      <a:srgbClr val="CC0066"/>
    </a:folHlink>
  </a:clrScheme>
</a:themeOverride>
</file>

<file path=ppt/theme/themeOverride26.xml><?xml version="1.0" encoding="utf-8"?>
<a:themeOverride xmlns:a="http://schemas.openxmlformats.org/drawingml/2006/main">
  <a:clrScheme name="HP_Standard_Light 2">
    <a:dk1>
      <a:srgbClr val="000000"/>
    </a:dk1>
    <a:lt1>
      <a:srgbClr val="FFFFFF"/>
    </a:lt1>
    <a:dk2>
      <a:srgbClr val="000000"/>
    </a:dk2>
    <a:lt2>
      <a:srgbClr val="AAABB0"/>
    </a:lt2>
    <a:accent1>
      <a:srgbClr val="0071B5"/>
    </a:accent1>
    <a:accent2>
      <a:srgbClr val="64B900"/>
    </a:accent2>
    <a:accent3>
      <a:srgbClr val="FFFFFF"/>
    </a:accent3>
    <a:accent4>
      <a:srgbClr val="000000"/>
    </a:accent4>
    <a:accent5>
      <a:srgbClr val="AABBD7"/>
    </a:accent5>
    <a:accent6>
      <a:srgbClr val="5AA700"/>
    </a:accent6>
    <a:hlink>
      <a:srgbClr val="EB5F01"/>
    </a:hlink>
    <a:folHlink>
      <a:srgbClr val="CC0066"/>
    </a:folHlink>
  </a:clrScheme>
</a:themeOverride>
</file>

<file path=ppt/theme/themeOverride3.xml><?xml version="1.0" encoding="utf-8"?>
<a:themeOverride xmlns:a="http://schemas.openxmlformats.org/drawingml/2006/main">
  <a:clrScheme name="HP_Standard_Light 2">
    <a:dk1>
      <a:srgbClr val="000000"/>
    </a:dk1>
    <a:lt1>
      <a:srgbClr val="FFFFFF"/>
    </a:lt1>
    <a:dk2>
      <a:srgbClr val="000000"/>
    </a:dk2>
    <a:lt2>
      <a:srgbClr val="AAABB0"/>
    </a:lt2>
    <a:accent1>
      <a:srgbClr val="0071B5"/>
    </a:accent1>
    <a:accent2>
      <a:srgbClr val="64B900"/>
    </a:accent2>
    <a:accent3>
      <a:srgbClr val="FFFFFF"/>
    </a:accent3>
    <a:accent4>
      <a:srgbClr val="000000"/>
    </a:accent4>
    <a:accent5>
      <a:srgbClr val="AABBD7"/>
    </a:accent5>
    <a:accent6>
      <a:srgbClr val="5AA700"/>
    </a:accent6>
    <a:hlink>
      <a:srgbClr val="EB5F01"/>
    </a:hlink>
    <a:folHlink>
      <a:srgbClr val="CC0066"/>
    </a:folHlink>
  </a:clrScheme>
</a:themeOverride>
</file>

<file path=ppt/theme/themeOverride4.xml><?xml version="1.0" encoding="utf-8"?>
<a:themeOverride xmlns:a="http://schemas.openxmlformats.org/drawingml/2006/main">
  <a:clrScheme name="HP_Standard_Light 2">
    <a:dk1>
      <a:srgbClr val="000000"/>
    </a:dk1>
    <a:lt1>
      <a:srgbClr val="FFFFFF"/>
    </a:lt1>
    <a:dk2>
      <a:srgbClr val="000000"/>
    </a:dk2>
    <a:lt2>
      <a:srgbClr val="AAABB0"/>
    </a:lt2>
    <a:accent1>
      <a:srgbClr val="0071B5"/>
    </a:accent1>
    <a:accent2>
      <a:srgbClr val="64B900"/>
    </a:accent2>
    <a:accent3>
      <a:srgbClr val="FFFFFF"/>
    </a:accent3>
    <a:accent4>
      <a:srgbClr val="000000"/>
    </a:accent4>
    <a:accent5>
      <a:srgbClr val="AABBD7"/>
    </a:accent5>
    <a:accent6>
      <a:srgbClr val="5AA700"/>
    </a:accent6>
    <a:hlink>
      <a:srgbClr val="EB5F01"/>
    </a:hlink>
    <a:folHlink>
      <a:srgbClr val="CC0066"/>
    </a:folHlink>
  </a:clrScheme>
</a:themeOverride>
</file>

<file path=ppt/theme/themeOverride5.xml><?xml version="1.0" encoding="utf-8"?>
<a:themeOverride xmlns:a="http://schemas.openxmlformats.org/drawingml/2006/main">
  <a:clrScheme name="HP_Standard_Light 2">
    <a:dk1>
      <a:srgbClr val="000000"/>
    </a:dk1>
    <a:lt1>
      <a:srgbClr val="FFFFFF"/>
    </a:lt1>
    <a:dk2>
      <a:srgbClr val="000000"/>
    </a:dk2>
    <a:lt2>
      <a:srgbClr val="AAABB0"/>
    </a:lt2>
    <a:accent1>
      <a:srgbClr val="0071B5"/>
    </a:accent1>
    <a:accent2>
      <a:srgbClr val="64B900"/>
    </a:accent2>
    <a:accent3>
      <a:srgbClr val="FFFFFF"/>
    </a:accent3>
    <a:accent4>
      <a:srgbClr val="000000"/>
    </a:accent4>
    <a:accent5>
      <a:srgbClr val="AABBD7"/>
    </a:accent5>
    <a:accent6>
      <a:srgbClr val="5AA700"/>
    </a:accent6>
    <a:hlink>
      <a:srgbClr val="EB5F01"/>
    </a:hlink>
    <a:folHlink>
      <a:srgbClr val="CC0066"/>
    </a:folHlink>
  </a:clrScheme>
</a:themeOverride>
</file>

<file path=ppt/theme/themeOverride6.xml><?xml version="1.0" encoding="utf-8"?>
<a:themeOverride xmlns:a="http://schemas.openxmlformats.org/drawingml/2006/main">
  <a:clrScheme name="HP_Standard_Light 2">
    <a:dk1>
      <a:srgbClr val="000000"/>
    </a:dk1>
    <a:lt1>
      <a:srgbClr val="FFFFFF"/>
    </a:lt1>
    <a:dk2>
      <a:srgbClr val="000000"/>
    </a:dk2>
    <a:lt2>
      <a:srgbClr val="AAABB0"/>
    </a:lt2>
    <a:accent1>
      <a:srgbClr val="0071B5"/>
    </a:accent1>
    <a:accent2>
      <a:srgbClr val="64B900"/>
    </a:accent2>
    <a:accent3>
      <a:srgbClr val="FFFFFF"/>
    </a:accent3>
    <a:accent4>
      <a:srgbClr val="000000"/>
    </a:accent4>
    <a:accent5>
      <a:srgbClr val="AABBD7"/>
    </a:accent5>
    <a:accent6>
      <a:srgbClr val="5AA700"/>
    </a:accent6>
    <a:hlink>
      <a:srgbClr val="EB5F01"/>
    </a:hlink>
    <a:folHlink>
      <a:srgbClr val="CC0066"/>
    </a:folHlink>
  </a:clrScheme>
</a:themeOverride>
</file>

<file path=ppt/theme/themeOverride7.xml><?xml version="1.0" encoding="utf-8"?>
<a:themeOverride xmlns:a="http://schemas.openxmlformats.org/drawingml/2006/main">
  <a:clrScheme name="HP_Standard_Light 2">
    <a:dk1>
      <a:srgbClr val="000000"/>
    </a:dk1>
    <a:lt1>
      <a:srgbClr val="FFFFFF"/>
    </a:lt1>
    <a:dk2>
      <a:srgbClr val="000000"/>
    </a:dk2>
    <a:lt2>
      <a:srgbClr val="AAABB0"/>
    </a:lt2>
    <a:accent1>
      <a:srgbClr val="0071B5"/>
    </a:accent1>
    <a:accent2>
      <a:srgbClr val="64B900"/>
    </a:accent2>
    <a:accent3>
      <a:srgbClr val="FFFFFF"/>
    </a:accent3>
    <a:accent4>
      <a:srgbClr val="000000"/>
    </a:accent4>
    <a:accent5>
      <a:srgbClr val="AABBD7"/>
    </a:accent5>
    <a:accent6>
      <a:srgbClr val="5AA700"/>
    </a:accent6>
    <a:hlink>
      <a:srgbClr val="EB5F01"/>
    </a:hlink>
    <a:folHlink>
      <a:srgbClr val="CC0066"/>
    </a:folHlink>
  </a:clrScheme>
</a:themeOverride>
</file>

<file path=ppt/theme/themeOverride8.xml><?xml version="1.0" encoding="utf-8"?>
<a:themeOverride xmlns:a="http://schemas.openxmlformats.org/drawingml/2006/main">
  <a:clrScheme name="HP_Standard_Light 2">
    <a:dk1>
      <a:srgbClr val="000000"/>
    </a:dk1>
    <a:lt1>
      <a:srgbClr val="FFFFFF"/>
    </a:lt1>
    <a:dk2>
      <a:srgbClr val="000000"/>
    </a:dk2>
    <a:lt2>
      <a:srgbClr val="AAABB0"/>
    </a:lt2>
    <a:accent1>
      <a:srgbClr val="0071B5"/>
    </a:accent1>
    <a:accent2>
      <a:srgbClr val="64B900"/>
    </a:accent2>
    <a:accent3>
      <a:srgbClr val="FFFFFF"/>
    </a:accent3>
    <a:accent4>
      <a:srgbClr val="000000"/>
    </a:accent4>
    <a:accent5>
      <a:srgbClr val="AABBD7"/>
    </a:accent5>
    <a:accent6>
      <a:srgbClr val="5AA700"/>
    </a:accent6>
    <a:hlink>
      <a:srgbClr val="EB5F01"/>
    </a:hlink>
    <a:folHlink>
      <a:srgbClr val="CC0066"/>
    </a:folHlink>
  </a:clrScheme>
</a:themeOverride>
</file>

<file path=ppt/theme/themeOverride9.xml><?xml version="1.0" encoding="utf-8"?>
<a:themeOverride xmlns:a="http://schemas.openxmlformats.org/drawingml/2006/main">
  <a:clrScheme name="HP_Standard_Light 2">
    <a:dk1>
      <a:srgbClr val="000000"/>
    </a:dk1>
    <a:lt1>
      <a:srgbClr val="FFFFFF"/>
    </a:lt1>
    <a:dk2>
      <a:srgbClr val="000000"/>
    </a:dk2>
    <a:lt2>
      <a:srgbClr val="AAABB0"/>
    </a:lt2>
    <a:accent1>
      <a:srgbClr val="0071B5"/>
    </a:accent1>
    <a:accent2>
      <a:srgbClr val="64B900"/>
    </a:accent2>
    <a:accent3>
      <a:srgbClr val="FFFFFF"/>
    </a:accent3>
    <a:accent4>
      <a:srgbClr val="000000"/>
    </a:accent4>
    <a:accent5>
      <a:srgbClr val="AABBD7"/>
    </a:accent5>
    <a:accent6>
      <a:srgbClr val="5AA700"/>
    </a:accent6>
    <a:hlink>
      <a:srgbClr val="EB5F01"/>
    </a:hlink>
    <a:folHlink>
      <a:srgbClr val="CC006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1587</TotalTime>
  <Words>778</Words>
  <Application>Microsoft Office PowerPoint</Application>
  <PresentationFormat>Presentazione su schermo (4:3)</PresentationFormat>
  <Paragraphs>222</Paragraphs>
  <Slides>39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Titoli diapositive</vt:lpstr>
      </vt:variant>
      <vt:variant>
        <vt:i4>39</vt:i4>
      </vt:variant>
    </vt:vector>
  </HeadingPairs>
  <TitlesOfParts>
    <vt:vector size="41" baseType="lpstr">
      <vt:lpstr>Loggia</vt:lpstr>
      <vt:lpstr>HP_Standard_Light</vt:lpstr>
      <vt:lpstr>Diapositiva 1</vt:lpstr>
      <vt:lpstr>ARGOMENTI DEL CORSO</vt:lpstr>
      <vt:lpstr>ARGOMENTI DEL CORSO</vt:lpstr>
      <vt:lpstr>Funzioni base dei tablet</vt:lpstr>
      <vt:lpstr>Funzioni base dei tablet</vt:lpstr>
      <vt:lpstr>Funzioni base dei tablet</vt:lpstr>
      <vt:lpstr>SPAZIO DOMANDE</vt:lpstr>
      <vt:lpstr>Gestione connessioni Internet e Mail</vt:lpstr>
      <vt:lpstr>Gestione connessioni Internet e Mail</vt:lpstr>
      <vt:lpstr>Gestione connessioni Internet e Mail</vt:lpstr>
      <vt:lpstr>Gestione connessioni Internet e Mail</vt:lpstr>
      <vt:lpstr>SPAZIO DOMANDE</vt:lpstr>
      <vt:lpstr>Gestione applicazioni e “store”</vt:lpstr>
      <vt:lpstr>Gestione applicazioni e “store”</vt:lpstr>
      <vt:lpstr>Gestione applicazioni e “store”</vt:lpstr>
      <vt:lpstr>Gestione applicazioni e “store”</vt:lpstr>
      <vt:lpstr>Gestione applicazioni e “store”</vt:lpstr>
      <vt:lpstr>Gestione applicazioni e “store”</vt:lpstr>
      <vt:lpstr>Gestione applicazioni e “store”</vt:lpstr>
      <vt:lpstr>SPAZIO DOMANDE</vt:lpstr>
      <vt:lpstr>Comandi utili e shortcut</vt:lpstr>
      <vt:lpstr>Comandi utili e shortcut</vt:lpstr>
      <vt:lpstr>Comandi utili e shortcut</vt:lpstr>
      <vt:lpstr>SPAZIO DOMANDE</vt:lpstr>
      <vt:lpstr>Diapositiva 25</vt:lpstr>
      <vt:lpstr>Diapositiva 26</vt:lpstr>
      <vt:lpstr>SPAZIO DOMANDE</vt:lpstr>
      <vt:lpstr>App specifiche per DSA/studio</vt:lpstr>
      <vt:lpstr>App specifiche per DSA/studio</vt:lpstr>
      <vt:lpstr>App specifiche per DSA/studio</vt:lpstr>
      <vt:lpstr>App specifiche per DSA/studio</vt:lpstr>
      <vt:lpstr>App specifiche per DSA/studio</vt:lpstr>
      <vt:lpstr>App specifiche per DSA/studio</vt:lpstr>
      <vt:lpstr>App specifiche per DSA</vt:lpstr>
      <vt:lpstr>App specifiche per DSA/studio</vt:lpstr>
      <vt:lpstr>App specifiche per DSA/studio</vt:lpstr>
      <vt:lpstr>App specifiche per DSA/studio</vt:lpstr>
      <vt:lpstr>SPAZIO DOMANDE</vt:lpstr>
      <vt:lpstr>GRAZIE PER L’ATTENZIONE!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Stefano</dc:creator>
  <cp:lastModifiedBy>Stefano Zecchillo</cp:lastModifiedBy>
  <cp:revision>126</cp:revision>
  <dcterms:created xsi:type="dcterms:W3CDTF">2015-09-21T14:25:02Z</dcterms:created>
  <dcterms:modified xsi:type="dcterms:W3CDTF">2016-01-11T17:15:21Z</dcterms:modified>
</cp:coreProperties>
</file>